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7" r:id="rId3"/>
    <p:sldId id="258" r:id="rId4"/>
    <p:sldId id="259" r:id="rId5"/>
    <p:sldId id="260" r:id="rId6"/>
    <p:sldId id="267" r:id="rId7"/>
    <p:sldId id="273" r:id="rId8"/>
    <p:sldId id="274" r:id="rId9"/>
    <p:sldId id="271" r:id="rId10"/>
    <p:sldId id="276" r:id="rId11"/>
    <p:sldId id="280" r:id="rId12"/>
    <p:sldId id="281" r:id="rId13"/>
    <p:sldId id="282" r:id="rId14"/>
    <p:sldId id="283" r:id="rId15"/>
    <p:sldId id="284" r:id="rId16"/>
    <p:sldId id="277" r:id="rId17"/>
    <p:sldId id="279" r:id="rId18"/>
    <p:sldId id="28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Hardy" userId="564cf0cf-6969-4389-956b-fb46d4a75643" providerId="ADAL" clId="{65B78E49-3CBB-4927-BD35-6EC20BDA0ED3}"/>
    <pc:docChg chg="delSld modSld">
      <pc:chgData name="Katy Hardy" userId="564cf0cf-6969-4389-956b-fb46d4a75643" providerId="ADAL" clId="{65B78E49-3CBB-4927-BD35-6EC20BDA0ED3}" dt="2024-10-09T07:24:07.693" v="4" actId="47"/>
      <pc:docMkLst>
        <pc:docMk/>
      </pc:docMkLst>
      <pc:sldChg chg="addSp modSp mod">
        <pc:chgData name="Katy Hardy" userId="564cf0cf-6969-4389-956b-fb46d4a75643" providerId="ADAL" clId="{65B78E49-3CBB-4927-BD35-6EC20BDA0ED3}" dt="2024-10-09T07:23:04.004" v="3" actId="1076"/>
        <pc:sldMkLst>
          <pc:docMk/>
          <pc:sldMk cId="3416578630" sldId="260"/>
        </pc:sldMkLst>
        <pc:spChg chg="mod">
          <ac:chgData name="Katy Hardy" userId="564cf0cf-6969-4389-956b-fb46d4a75643" providerId="ADAL" clId="{65B78E49-3CBB-4927-BD35-6EC20BDA0ED3}" dt="2024-10-09T07:23:04.004" v="3" actId="1076"/>
          <ac:spMkLst>
            <pc:docMk/>
            <pc:sldMk cId="3416578630" sldId="260"/>
            <ac:spMk id="2" creationId="{04EEF2B1-8233-4C2F-AA5A-C129980D3A6E}"/>
          </ac:spMkLst>
        </pc:spChg>
        <pc:picChg chg="add mod">
          <ac:chgData name="Katy Hardy" userId="564cf0cf-6969-4389-956b-fb46d4a75643" providerId="ADAL" clId="{65B78E49-3CBB-4927-BD35-6EC20BDA0ED3}" dt="2024-10-09T07:23:00.496" v="2" actId="1076"/>
          <ac:picMkLst>
            <pc:docMk/>
            <pc:sldMk cId="3416578630" sldId="260"/>
            <ac:picMk id="4" creationId="{6404144C-3EA0-4690-8EBC-48C96621F8FE}"/>
          </ac:picMkLst>
        </pc:picChg>
      </pc:sldChg>
      <pc:sldChg chg="del">
        <pc:chgData name="Katy Hardy" userId="564cf0cf-6969-4389-956b-fb46d4a75643" providerId="ADAL" clId="{65B78E49-3CBB-4927-BD35-6EC20BDA0ED3}" dt="2024-10-09T07:24:07.693" v="4" actId="47"/>
        <pc:sldMkLst>
          <pc:docMk/>
          <pc:sldMk cId="287871867" sldId="28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0266289530369"/>
          <c:y val="2.6858979781744355E-2"/>
          <c:w val="0.83810448808812643"/>
          <c:h val="0.88182048896032483"/>
        </c:manualLayout>
      </c:layout>
      <c:doughnutChart>
        <c:varyColors val="1"/>
        <c:ser>
          <c:idx val="0"/>
          <c:order val="0"/>
          <c:tx>
            <c:strRef>
              <c:f>Sheet1!$B$1</c:f>
              <c:strCache>
                <c:ptCount val="1"/>
                <c:pt idx="0">
                  <c:v>The internet's impact on my wellbeing</c:v>
                </c:pt>
              </c:strCache>
            </c:strRef>
          </c:tx>
          <c:dPt>
            <c:idx val="0"/>
            <c:bubble3D val="0"/>
            <c:spPr>
              <a:solidFill>
                <a:srgbClr val="71599B"/>
              </a:solidFill>
              <a:ln w="19050">
                <a:solidFill>
                  <a:schemeClr val="lt1"/>
                </a:solidFill>
              </a:ln>
              <a:effectLst/>
            </c:spPr>
            <c:extLst>
              <c:ext xmlns:c16="http://schemas.microsoft.com/office/drawing/2014/chart" uri="{C3380CC4-5D6E-409C-BE32-E72D297353CC}">
                <c16:uniqueId val="{00000001-E4C0-453C-833F-02CF31A83357}"/>
              </c:ext>
            </c:extLst>
          </c:dPt>
          <c:dPt>
            <c:idx val="1"/>
            <c:bubble3D val="0"/>
            <c:spPr>
              <a:solidFill>
                <a:srgbClr val="E59629"/>
              </a:solidFill>
              <a:ln w="19050">
                <a:solidFill>
                  <a:schemeClr val="lt1"/>
                </a:solidFill>
              </a:ln>
              <a:effectLst/>
            </c:spPr>
            <c:extLst>
              <c:ext xmlns:c16="http://schemas.microsoft.com/office/drawing/2014/chart" uri="{C3380CC4-5D6E-409C-BE32-E72D297353CC}">
                <c16:uniqueId val="{00000002-E4C0-453C-833F-02CF31A83357}"/>
              </c:ext>
            </c:extLst>
          </c:dPt>
          <c:cat>
            <c:strRef>
              <c:f>Sheet1!$A$2:$A$3</c:f>
              <c:strCache>
                <c:ptCount val="2"/>
                <c:pt idx="0">
                  <c:v>Positive</c:v>
                </c:pt>
                <c:pt idx="1">
                  <c:v>Negative</c:v>
                </c:pt>
              </c:strCache>
            </c:strRef>
          </c:cat>
          <c:val>
            <c:numRef>
              <c:f>Sheet1!$B$2:$B$3</c:f>
              <c:numCache>
                <c:formatCode>General</c:formatCode>
                <c:ptCount val="2"/>
                <c:pt idx="0">
                  <c:v>59</c:v>
                </c:pt>
                <c:pt idx="1">
                  <c:v>11</c:v>
                </c:pt>
              </c:numCache>
            </c:numRef>
          </c:val>
          <c:extLst>
            <c:ext xmlns:c16="http://schemas.microsoft.com/office/drawing/2014/chart" uri="{C3380CC4-5D6E-409C-BE32-E72D297353CC}">
              <c16:uniqueId val="{00000000-E4C0-453C-833F-02CF31A8335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83966926526372E-2"/>
          <c:y val="0.21155457463917282"/>
          <c:w val="0.94115984732306679"/>
          <c:h val="0.73126320317862747"/>
        </c:manualLayout>
      </c:layout>
      <c:barChart>
        <c:barDir val="col"/>
        <c:grouping val="clustered"/>
        <c:varyColors val="0"/>
        <c:ser>
          <c:idx val="0"/>
          <c:order val="0"/>
          <c:tx>
            <c:strRef>
              <c:f>Sheet1!$B$1</c:f>
              <c:strCache>
                <c:ptCount val="1"/>
                <c:pt idx="0">
                  <c:v>2023</c:v>
                </c:pt>
              </c:strCache>
            </c:strRef>
          </c:tx>
          <c:spPr>
            <a:solidFill>
              <a:srgbClr val="71599B"/>
            </a:solidFill>
            <a:ln>
              <a:noFill/>
            </a:ln>
            <a:effectLst/>
          </c:spPr>
          <c:invertIfNegative val="0"/>
          <c:dLbls>
            <c:dLbl>
              <c:idx val="0"/>
              <c:tx>
                <c:rich>
                  <a:bodyPr/>
                  <a:lstStyle/>
                  <a:p>
                    <a:fld id="{C243BE75-3D73-41DC-8C14-EEC215ACCC18}"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AF-4641-94F1-E24A0ADA1AD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spending time online makes me feel confident</c:v>
                </c:pt>
              </c:strCache>
            </c:strRef>
          </c:cat>
          <c:val>
            <c:numRef>
              <c:f>Sheet1!$B$2</c:f>
              <c:numCache>
                <c:formatCode>General</c:formatCode>
                <c:ptCount val="1"/>
                <c:pt idx="0">
                  <c:v>41</c:v>
                </c:pt>
              </c:numCache>
            </c:numRef>
          </c:val>
          <c:extLst>
            <c:ext xmlns:c16="http://schemas.microsoft.com/office/drawing/2014/chart" uri="{C3380CC4-5D6E-409C-BE32-E72D297353CC}">
              <c16:uniqueId val="{00000000-4FAF-4641-94F1-E24A0ADA1AD1}"/>
            </c:ext>
          </c:extLst>
        </c:ser>
        <c:ser>
          <c:idx val="1"/>
          <c:order val="1"/>
          <c:tx>
            <c:strRef>
              <c:f>Sheet1!$C$1</c:f>
              <c:strCache>
                <c:ptCount val="1"/>
                <c:pt idx="0">
                  <c:v>2022</c:v>
                </c:pt>
              </c:strCache>
            </c:strRef>
          </c:tx>
          <c:spPr>
            <a:solidFill>
              <a:srgbClr val="E59629"/>
            </a:solidFill>
            <a:ln>
              <a:noFill/>
            </a:ln>
            <a:effectLst/>
          </c:spPr>
          <c:invertIfNegative val="0"/>
          <c:dPt>
            <c:idx val="0"/>
            <c:invertIfNegative val="0"/>
            <c:bubble3D val="0"/>
            <c:spPr>
              <a:solidFill>
                <a:srgbClr val="E59629"/>
              </a:solidFill>
              <a:ln>
                <a:noFill/>
              </a:ln>
              <a:effectLst/>
            </c:spPr>
            <c:extLst>
              <c:ext xmlns:c16="http://schemas.microsoft.com/office/drawing/2014/chart" uri="{C3380CC4-5D6E-409C-BE32-E72D297353CC}">
                <c16:uniqueId val="{00000002-4FAF-4641-94F1-E24A0ADA1AD1}"/>
              </c:ext>
            </c:extLst>
          </c:dPt>
          <c:dLbls>
            <c:dLbl>
              <c:idx val="0"/>
              <c:tx>
                <c:rich>
                  <a:bodyPr/>
                  <a:lstStyle/>
                  <a:p>
                    <a:fld id="{305F5561-D067-46B0-9AB0-334309DC10B0}"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AF-4641-94F1-E24A0ADA1AD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spending time online makes me feel confident</c:v>
                </c:pt>
              </c:strCache>
            </c:strRef>
          </c:cat>
          <c:val>
            <c:numRef>
              <c:f>Sheet1!$C$2</c:f>
              <c:numCache>
                <c:formatCode>General</c:formatCode>
                <c:ptCount val="1"/>
                <c:pt idx="0">
                  <c:v>36</c:v>
                </c:pt>
              </c:numCache>
            </c:numRef>
          </c:val>
          <c:extLst>
            <c:ext xmlns:c16="http://schemas.microsoft.com/office/drawing/2014/chart" uri="{C3380CC4-5D6E-409C-BE32-E72D297353CC}">
              <c16:uniqueId val="{00000001-4FAF-4641-94F1-E24A0ADA1AD1}"/>
            </c:ext>
          </c:extLst>
        </c:ser>
        <c:dLbls>
          <c:dLblPos val="inEnd"/>
          <c:showLegendKey val="0"/>
          <c:showVal val="1"/>
          <c:showCatName val="0"/>
          <c:showSerName val="0"/>
          <c:showPercent val="0"/>
          <c:showBubbleSize val="0"/>
        </c:dLbls>
        <c:gapWidth val="154"/>
        <c:overlap val="2"/>
        <c:axId val="651001488"/>
        <c:axId val="2102923343"/>
      </c:barChart>
      <c:catAx>
        <c:axId val="651001488"/>
        <c:scaling>
          <c:orientation val="minMax"/>
        </c:scaling>
        <c:delete val="1"/>
        <c:axPos val="b"/>
        <c:numFmt formatCode="General" sourceLinked="1"/>
        <c:majorTickMark val="none"/>
        <c:minorTickMark val="none"/>
        <c:tickLblPos val="nextTo"/>
        <c:crossAx val="2102923343"/>
        <c:crosses val="autoZero"/>
        <c:auto val="1"/>
        <c:lblAlgn val="ctr"/>
        <c:lblOffset val="100"/>
        <c:noMultiLvlLbl val="0"/>
      </c:catAx>
      <c:valAx>
        <c:axId val="2102923343"/>
        <c:scaling>
          <c:orientation val="minMax"/>
        </c:scaling>
        <c:delete val="1"/>
        <c:axPos val="l"/>
        <c:numFmt formatCode="General" sourceLinked="1"/>
        <c:majorTickMark val="none"/>
        <c:minorTickMark val="none"/>
        <c:tickLblPos val="nextTo"/>
        <c:crossAx val="651001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The internet's impact on my wellbeing</c:v>
                </c:pt>
              </c:strCache>
            </c:strRef>
          </c:tx>
          <c:dPt>
            <c:idx val="0"/>
            <c:bubble3D val="0"/>
            <c:spPr>
              <a:solidFill>
                <a:srgbClr val="71599B"/>
              </a:solidFill>
              <a:ln w="19050">
                <a:solidFill>
                  <a:schemeClr val="lt1"/>
                </a:solidFill>
              </a:ln>
              <a:effectLst/>
            </c:spPr>
            <c:extLst>
              <c:ext xmlns:c16="http://schemas.microsoft.com/office/drawing/2014/chart" uri="{C3380CC4-5D6E-409C-BE32-E72D297353CC}">
                <c16:uniqueId val="{00000001-D7B2-4DCD-A2F9-02B55EBBAAEE}"/>
              </c:ext>
            </c:extLst>
          </c:dPt>
          <c:dPt>
            <c:idx val="1"/>
            <c:bubble3D val="0"/>
            <c:spPr>
              <a:solidFill>
                <a:srgbClr val="E59629"/>
              </a:solidFill>
              <a:ln w="19050">
                <a:solidFill>
                  <a:schemeClr val="lt1"/>
                </a:solidFill>
              </a:ln>
              <a:effectLst/>
            </c:spPr>
            <c:extLst>
              <c:ext xmlns:c16="http://schemas.microsoft.com/office/drawing/2014/chart" uri="{C3380CC4-5D6E-409C-BE32-E72D297353CC}">
                <c16:uniqueId val="{00000003-D7B2-4DCD-A2F9-02B55EBBAAEE}"/>
              </c:ext>
            </c:extLst>
          </c:dPt>
          <c:cat>
            <c:strRef>
              <c:f>Sheet1!$A$2:$A$3</c:f>
              <c:strCache>
                <c:ptCount val="2"/>
                <c:pt idx="0">
                  <c:v>Positive</c:v>
                </c:pt>
                <c:pt idx="1">
                  <c:v>Negative</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7B2-4DCD-A2F9-02B55EBBAAE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2500234105405"/>
          <c:y val="0.10598721106198629"/>
          <c:w val="0.79592880044131953"/>
          <c:h val="0.76720590635292718"/>
        </c:manualLayout>
      </c:layout>
      <c:barChart>
        <c:barDir val="bar"/>
        <c:grouping val="clustered"/>
        <c:varyColors val="0"/>
        <c:ser>
          <c:idx val="0"/>
          <c:order val="0"/>
          <c:tx>
            <c:strRef>
              <c:f>Sheet1!$B$1</c:f>
              <c:strCache>
                <c:ptCount val="1"/>
                <c:pt idx="0">
                  <c:v>9 to 17s</c:v>
                </c:pt>
              </c:strCache>
            </c:strRef>
          </c:tx>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c:spPr>
          <c:invertIfNegative val="0"/>
          <c:dPt>
            <c:idx val="0"/>
            <c:invertIfNegative val="0"/>
            <c:bubble3D val="0"/>
            <c:spPr>
              <a:solidFill>
                <a:srgbClr val="FF3366"/>
              </a:solidFill>
              <a:ln>
                <a:noFill/>
              </a:ln>
              <a:effectLst/>
            </c:spPr>
            <c:extLst>
              <c:ext xmlns:c16="http://schemas.microsoft.com/office/drawing/2014/chart" uri="{C3380CC4-5D6E-409C-BE32-E72D297353CC}">
                <c16:uniqueId val="{00000009-1CCD-400B-8C41-C7E023796129}"/>
              </c:ext>
            </c:extLst>
          </c:dPt>
          <c:dPt>
            <c:idx val="1"/>
            <c:invertIfNegative val="0"/>
            <c:bubble3D val="0"/>
            <c:spPr>
              <a:solidFill>
                <a:srgbClr val="71599B"/>
              </a:solidFill>
              <a:ln>
                <a:noFill/>
              </a:ln>
              <a:effectLst/>
            </c:spPr>
            <c:extLst>
              <c:ext xmlns:c16="http://schemas.microsoft.com/office/drawing/2014/chart" uri="{C3380CC4-5D6E-409C-BE32-E72D297353CC}">
                <c16:uniqueId val="{00000008-1CCD-400B-8C41-C7E023796129}"/>
              </c:ext>
            </c:extLst>
          </c:dPt>
          <c:dPt>
            <c:idx val="2"/>
            <c:invertIfNegative val="0"/>
            <c:bubble3D val="0"/>
            <c:spPr>
              <a:solidFill>
                <a:srgbClr val="31CCFD"/>
              </a:solidFill>
              <a:ln>
                <a:noFill/>
              </a:ln>
              <a:effectLst/>
            </c:spPr>
            <c:extLst>
              <c:ext xmlns:c16="http://schemas.microsoft.com/office/drawing/2014/chart" uri="{C3380CC4-5D6E-409C-BE32-E72D297353CC}">
                <c16:uniqueId val="{00000007-1CCD-400B-8C41-C7E023796129}"/>
              </c:ext>
            </c:extLst>
          </c:dPt>
          <c:dPt>
            <c:idx val="3"/>
            <c:invertIfNegative val="0"/>
            <c:bubble3D val="0"/>
            <c:spPr>
              <a:solidFill>
                <a:srgbClr val="E59629"/>
              </a:solidFill>
              <a:ln>
                <a:noFill/>
              </a:ln>
              <a:effectLst/>
            </c:spPr>
            <c:extLst>
              <c:ext xmlns:c16="http://schemas.microsoft.com/office/drawing/2014/chart" uri="{C3380CC4-5D6E-409C-BE32-E72D297353CC}">
                <c16:uniqueId val="{00000006-1CCD-400B-8C41-C7E023796129}"/>
              </c:ext>
            </c:extLst>
          </c:dPt>
          <c:cat>
            <c:strRef>
              <c:f>Sheet1!$A$2:$A$5</c:f>
              <c:strCache>
                <c:ptCount val="4"/>
                <c:pt idx="0">
                  <c:v>Roblox</c:v>
                </c:pt>
                <c:pt idx="1">
                  <c:v>TikTok</c:v>
                </c:pt>
                <c:pt idx="2">
                  <c:v>WhatsApp</c:v>
                </c:pt>
                <c:pt idx="3">
                  <c:v>YouTube</c:v>
                </c:pt>
              </c:strCache>
            </c:strRef>
          </c:cat>
          <c:val>
            <c:numRef>
              <c:f>Sheet1!$B$2:$B$5</c:f>
              <c:numCache>
                <c:formatCode>General</c:formatCode>
                <c:ptCount val="4"/>
                <c:pt idx="0">
                  <c:v>36</c:v>
                </c:pt>
                <c:pt idx="1">
                  <c:v>46</c:v>
                </c:pt>
                <c:pt idx="2">
                  <c:v>63</c:v>
                </c:pt>
                <c:pt idx="3">
                  <c:v>70</c:v>
                </c:pt>
              </c:numCache>
            </c:numRef>
          </c:val>
          <c:extLst>
            <c:ext xmlns:c16="http://schemas.microsoft.com/office/drawing/2014/chart" uri="{C3380CC4-5D6E-409C-BE32-E72D297353CC}">
              <c16:uniqueId val="{00000000-1CCD-400B-8C41-C7E023796129}"/>
            </c:ext>
          </c:extLst>
        </c:ser>
        <c:dLbls>
          <c:showLegendKey val="0"/>
          <c:showVal val="0"/>
          <c:showCatName val="0"/>
          <c:showSerName val="0"/>
          <c:showPercent val="0"/>
          <c:showBubbleSize val="0"/>
        </c:dLbls>
        <c:gapWidth val="100"/>
        <c:axId val="990014847"/>
        <c:axId val="669725008"/>
      </c:barChart>
      <c:catAx>
        <c:axId val="990014847"/>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crossAx val="669725008"/>
        <c:crosses val="autoZero"/>
        <c:auto val="1"/>
        <c:lblAlgn val="ctr"/>
        <c:lblOffset val="100"/>
        <c:noMultiLvlLbl val="0"/>
      </c:catAx>
      <c:valAx>
        <c:axId val="669725008"/>
        <c:scaling>
          <c:orientation val="minMax"/>
        </c:scaling>
        <c:delete val="1"/>
        <c:axPos val="b"/>
        <c:numFmt formatCode="General" sourceLinked="1"/>
        <c:majorTickMark val="none"/>
        <c:minorTickMark val="none"/>
        <c:tickLblPos val="nextTo"/>
        <c:crossAx val="99001484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9-10s</c:v>
                </c:pt>
              </c:strCache>
            </c:strRef>
          </c:tx>
          <c:spPr>
            <a:solidFill>
              <a:srgbClr val="E596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Spent too much time online</c:v>
                </c:pt>
              </c:strCache>
            </c:strRef>
          </c:cat>
          <c:val>
            <c:numRef>
              <c:f>Sheet1!$B$2</c:f>
              <c:numCache>
                <c:formatCode>General</c:formatCode>
                <c:ptCount val="1"/>
                <c:pt idx="0">
                  <c:v>38</c:v>
                </c:pt>
              </c:numCache>
            </c:numRef>
          </c:val>
          <c:extLst>
            <c:ext xmlns:c16="http://schemas.microsoft.com/office/drawing/2014/chart" uri="{C3380CC4-5D6E-409C-BE32-E72D297353CC}">
              <c16:uniqueId val="{00000000-AD01-46D1-BBDE-5B90D7B21546}"/>
            </c:ext>
          </c:extLst>
        </c:ser>
        <c:ser>
          <c:idx val="1"/>
          <c:order val="1"/>
          <c:tx>
            <c:strRef>
              <c:f>Sheet1!$C$1</c:f>
              <c:strCache>
                <c:ptCount val="1"/>
                <c:pt idx="0">
                  <c:v>% 11-12s</c:v>
                </c:pt>
              </c:strCache>
            </c:strRef>
          </c:tx>
          <c:spPr>
            <a:solidFill>
              <a:srgbClr val="715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Spent too much time online</c:v>
                </c:pt>
              </c:strCache>
            </c:strRef>
          </c:cat>
          <c:val>
            <c:numRef>
              <c:f>Sheet1!$C$2</c:f>
              <c:numCache>
                <c:formatCode>General</c:formatCode>
                <c:ptCount val="1"/>
                <c:pt idx="0">
                  <c:v>46</c:v>
                </c:pt>
              </c:numCache>
            </c:numRef>
          </c:val>
          <c:extLst>
            <c:ext xmlns:c16="http://schemas.microsoft.com/office/drawing/2014/chart" uri="{C3380CC4-5D6E-409C-BE32-E72D297353CC}">
              <c16:uniqueId val="{00000001-AD01-46D1-BBDE-5B90D7B21546}"/>
            </c:ext>
          </c:extLst>
        </c:ser>
        <c:ser>
          <c:idx val="2"/>
          <c:order val="2"/>
          <c:tx>
            <c:strRef>
              <c:f>Sheet1!$D$1</c:f>
              <c:strCache>
                <c:ptCount val="1"/>
                <c:pt idx="0">
                  <c:v>% 13-14s</c:v>
                </c:pt>
              </c:strCache>
            </c:strRef>
          </c:tx>
          <c:spPr>
            <a:solidFill>
              <a:srgbClr val="F4D639"/>
            </a:solidFill>
            <a:ln>
              <a:noFill/>
            </a:ln>
            <a:effectLst/>
          </c:spPr>
          <c:invertIfNegative val="0"/>
          <c:dPt>
            <c:idx val="0"/>
            <c:invertIfNegative val="0"/>
            <c:bubble3D val="0"/>
            <c:spPr>
              <a:solidFill>
                <a:srgbClr val="FF3366"/>
              </a:solidFill>
              <a:ln>
                <a:noFill/>
              </a:ln>
              <a:effectLst/>
            </c:spPr>
            <c:extLst>
              <c:ext xmlns:c16="http://schemas.microsoft.com/office/drawing/2014/chart" uri="{C3380CC4-5D6E-409C-BE32-E72D297353CC}">
                <c16:uniqueId val="{00000004-AD01-46D1-BBDE-5B90D7B2154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Spent too much time online</c:v>
                </c:pt>
              </c:strCache>
            </c:strRef>
          </c:cat>
          <c:val>
            <c:numRef>
              <c:f>Sheet1!$D$2</c:f>
              <c:numCache>
                <c:formatCode>General</c:formatCode>
                <c:ptCount val="1"/>
                <c:pt idx="0">
                  <c:v>40</c:v>
                </c:pt>
              </c:numCache>
            </c:numRef>
          </c:val>
          <c:extLst>
            <c:ext xmlns:c16="http://schemas.microsoft.com/office/drawing/2014/chart" uri="{C3380CC4-5D6E-409C-BE32-E72D297353CC}">
              <c16:uniqueId val="{00000002-AD01-46D1-BBDE-5B90D7B21546}"/>
            </c:ext>
          </c:extLst>
        </c:ser>
        <c:ser>
          <c:idx val="3"/>
          <c:order val="3"/>
          <c:tx>
            <c:strRef>
              <c:f>Sheet1!$E$1</c:f>
              <c:strCache>
                <c:ptCount val="1"/>
                <c:pt idx="0">
                  <c:v>% 15-17s</c:v>
                </c:pt>
              </c:strCache>
            </c:strRef>
          </c:tx>
          <c:spPr>
            <a:solidFill>
              <a:srgbClr val="31CC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Spent too much time online</c:v>
                </c:pt>
              </c:strCache>
            </c:strRef>
          </c:cat>
          <c:val>
            <c:numRef>
              <c:f>Sheet1!$E$2</c:f>
              <c:numCache>
                <c:formatCode>General</c:formatCode>
                <c:ptCount val="1"/>
                <c:pt idx="0">
                  <c:v>40</c:v>
                </c:pt>
              </c:numCache>
            </c:numRef>
          </c:val>
          <c:extLst>
            <c:ext xmlns:c16="http://schemas.microsoft.com/office/drawing/2014/chart" uri="{C3380CC4-5D6E-409C-BE32-E72D297353CC}">
              <c16:uniqueId val="{00000003-AD01-46D1-BBDE-5B90D7B21546}"/>
            </c:ext>
          </c:extLst>
        </c:ser>
        <c:dLbls>
          <c:dLblPos val="inEnd"/>
          <c:showLegendKey val="0"/>
          <c:showVal val="1"/>
          <c:showCatName val="0"/>
          <c:showSerName val="0"/>
          <c:showPercent val="0"/>
          <c:showBubbleSize val="0"/>
        </c:dLbls>
        <c:gapWidth val="154"/>
        <c:overlap val="2"/>
        <c:axId val="651001488"/>
        <c:axId val="2102923343"/>
      </c:barChart>
      <c:catAx>
        <c:axId val="651001488"/>
        <c:scaling>
          <c:orientation val="minMax"/>
        </c:scaling>
        <c:delete val="1"/>
        <c:axPos val="b"/>
        <c:numFmt formatCode="General" sourceLinked="1"/>
        <c:majorTickMark val="none"/>
        <c:minorTickMark val="none"/>
        <c:tickLblPos val="nextTo"/>
        <c:crossAx val="2102923343"/>
        <c:crosses val="autoZero"/>
        <c:auto val="1"/>
        <c:lblAlgn val="ctr"/>
        <c:lblOffset val="100"/>
        <c:noMultiLvlLbl val="0"/>
      </c:catAx>
      <c:valAx>
        <c:axId val="2102923343"/>
        <c:scaling>
          <c:orientation val="minMax"/>
        </c:scaling>
        <c:delete val="1"/>
        <c:axPos val="l"/>
        <c:numFmt formatCode="General" sourceLinked="1"/>
        <c:majorTickMark val="none"/>
        <c:minorTickMark val="none"/>
        <c:tickLblPos val="nextTo"/>
        <c:crossAx val="651001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0.76134</cdr:x>
      <cdr:y>0.34143</cdr:y>
    </cdr:from>
    <cdr:to>
      <cdr:x>0.86625</cdr:x>
      <cdr:y>0.47606</cdr:y>
    </cdr:to>
    <cdr:sp macro="" textlink="">
      <cdr:nvSpPr>
        <cdr:cNvPr id="2" name="TextBox 9">
          <a:extLst xmlns:a="http://schemas.openxmlformats.org/drawingml/2006/main">
            <a:ext uri="{FF2B5EF4-FFF2-40B4-BE49-F238E27FC236}">
              <a16:creationId xmlns:a16="http://schemas.microsoft.com/office/drawing/2014/main" id="{9F33A900-7A03-81DD-BF66-D6B2A62CD560}"/>
            </a:ext>
          </a:extLst>
        </cdr:cNvPr>
        <cdr:cNvSpPr txBox="1"/>
      </cdr:nvSpPr>
      <cdr:spPr>
        <a:xfrm xmlns:a="http://schemas.openxmlformats.org/drawingml/2006/main">
          <a:off x="8206108" y="1654536"/>
          <a:ext cx="1130740" cy="65243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800" b="1" dirty="0">
              <a:solidFill>
                <a:srgbClr val="31CCFD"/>
              </a:solidFill>
              <a:latin typeface="Montserrat" panose="00000500000000000000" pitchFamily="50" charset="0"/>
            </a:rPr>
            <a:t>63%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D5C5D-1973-4264-9094-1B19E5FA4B1D}"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1593B-FD31-49F1-9DDC-FF9FE8EDAE13}" type="slidenum">
              <a:rPr lang="en-GB" smtClean="0"/>
              <a:t>‹#›</a:t>
            </a:fld>
            <a:endParaRPr lang="en-GB"/>
          </a:p>
        </p:txBody>
      </p:sp>
    </p:spTree>
    <p:extLst>
      <p:ext uri="{BB962C8B-B14F-4D97-AF65-F5344CB8AC3E}">
        <p14:creationId xmlns:p14="http://schemas.microsoft.com/office/powerpoint/2010/main" val="24195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First, it’s important to remember that there are plenty of benefits for children who go online.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Research from online safety </a:t>
            </a:r>
            <a:r>
              <a:rPr lang="en-US" sz="1800" dirty="0" err="1">
                <a:solidFill>
                  <a:srgbClr val="000000"/>
                </a:solidFill>
                <a:effectLst/>
                <a:latin typeface="Arial" panose="020B0604020202020204" pitchFamily="34" charset="0"/>
                <a:ea typeface="Arial" panose="020B0604020202020204" pitchFamily="34" charset="0"/>
              </a:rPr>
              <a:t>organisation</a:t>
            </a:r>
            <a:r>
              <a:rPr lang="en-US" sz="1800" dirty="0">
                <a:solidFill>
                  <a:srgbClr val="000000"/>
                </a:solidFill>
                <a:effectLst/>
                <a:latin typeface="Arial" panose="020B0604020202020204" pitchFamily="34" charset="0"/>
                <a:ea typeface="Arial" panose="020B0604020202020204" pitchFamily="34" charset="0"/>
              </a:rPr>
              <a:t>, Internet Matters, found that the majority of children believe going online positively impacts their wellbeing. This is based on a survey given to children aged 9-17 who self-reported these feelings.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Other research from Internet Matters found that children who go online are increasingly confident; the stat on screen shows the change from 2022 to 2023. With so much information and opportunity for connection, this confidence could be related to finding spaces that support who they are and their interests.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Additionally, the same research found that 75% of 9-17-year-olds saw technology and the internet as an important part of their independence.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Overall, children enjoy going online, so our role as educators and yours as parents is to give them the tools to keep enjoying their time by staying safe and becoming resilient.</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6</a:t>
            </a:fld>
            <a:endParaRPr lang="en-GB"/>
          </a:p>
        </p:txBody>
      </p:sp>
    </p:spTree>
    <p:extLst>
      <p:ext uri="{BB962C8B-B14F-4D97-AF65-F5344CB8AC3E}">
        <p14:creationId xmlns:p14="http://schemas.microsoft.com/office/powerpoint/2010/main" val="388103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Although we mentioned some harms that could come with the risks we just talked about, it’s really important to remember that risk does not always equal harm. A child riding their bike without training wheels is a risk, but it often leads to more confidence and independence. This is true for a lot of online activities as well.</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These positive actions can limit risks from becoming harmful:</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Arial" panose="020B0604020202020204" pitchFamily="34" charset="0"/>
              </a:rPr>
              <a:t>Understand the risks and the likelihood of them leading to harm;</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Arial" panose="020B0604020202020204" pitchFamily="34" charset="0"/>
              </a:rPr>
              <a:t>Communicate regularly with normal conversations about your child’s digital life – in the same way you might ask about their day at school;</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Arial" panose="020B0604020202020204" pitchFamily="34" charset="0"/>
              </a:rPr>
              <a:t>Keep risks in proportion. Although you might worry about online harms, for example, taking away their device is often more harmful than good as you also take away the benefits they experience.</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Arial" panose="020B0604020202020204" pitchFamily="34" charset="0"/>
              </a:rPr>
              <a:t>Agree on helpful mediation strategies with your child for if a risk starts to feel harmful – such as talking to you or using block and reporting features.</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Arial" panose="020B0604020202020204" pitchFamily="34" charset="0"/>
              </a:rPr>
              <a:t>Develop coping strategies to foster resilience. Again, this could include blocking or reporting content or users, or it could be taking a screen break or limiting their time online.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15</a:t>
            </a:fld>
            <a:endParaRPr lang="en-GB"/>
          </a:p>
        </p:txBody>
      </p:sp>
    </p:spTree>
    <p:extLst>
      <p:ext uri="{BB962C8B-B14F-4D97-AF65-F5344CB8AC3E}">
        <p14:creationId xmlns:p14="http://schemas.microsoft.com/office/powerpoint/2010/main" val="2681073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 common issue that a lot of parents worry about is cyberbullying (or bullying that happens online). The biggest thing to remember about it is that it’s so much more difficult to escape than ‘traditional’ bullying. And, actually, a lot of offline bullying then continues online.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Cyberbullying can happen between friends or strangers and can happen on social media, in video games, through messaging apps, in comment sections, and basically anywhere where people interact with others.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About 1 in 10 children say they have experienced online bullying, and this number increases with children who have SEN needs or similar vulnerabilities.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Talking about cyberbullying, including what it looks like and how to take action against it, is important. If you scan the QR code, you can access Internet Matters’ conversation guide.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You can also set parental controls to limit contact, </a:t>
            </a:r>
            <a:r>
              <a:rPr lang="en-US" sz="1800" dirty="0" err="1">
                <a:solidFill>
                  <a:srgbClr val="000000"/>
                </a:solidFill>
                <a:effectLst/>
                <a:latin typeface="Arial" panose="020B0604020202020204" pitchFamily="34" charset="0"/>
                <a:ea typeface="Arial" panose="020B0604020202020204" pitchFamily="34" charset="0"/>
              </a:rPr>
              <a:t>customise</a:t>
            </a:r>
            <a:r>
              <a:rPr lang="en-US" sz="1800" dirty="0">
                <a:solidFill>
                  <a:srgbClr val="000000"/>
                </a:solidFill>
                <a:effectLst/>
                <a:latin typeface="Arial" panose="020B0604020202020204" pitchFamily="34" charset="0"/>
                <a:ea typeface="Arial" panose="020B0604020202020204" pitchFamily="34" charset="0"/>
              </a:rPr>
              <a:t> disallowed words and show your child how to report or block bullies.</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16</a:t>
            </a:fld>
            <a:endParaRPr lang="en-GB"/>
          </a:p>
        </p:txBody>
      </p:sp>
    </p:spTree>
    <p:extLst>
      <p:ext uri="{BB962C8B-B14F-4D97-AF65-F5344CB8AC3E}">
        <p14:creationId xmlns:p14="http://schemas.microsoft.com/office/powerpoint/2010/main" val="525844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The last issue we’ll look at today is spending too much time online.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Internet Matters asked 9-17-year-olds to identify issues they’ve experienced online. Of the 25 options, 41% said they spent too much time online – and this was the most highly reported issue of all listed.</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As much as parents often think their children spend too much time online, this research shows that children </a:t>
            </a:r>
            <a:r>
              <a:rPr lang="en-US" sz="1800" dirty="0" err="1">
                <a:solidFill>
                  <a:srgbClr val="000000"/>
                </a:solidFill>
                <a:effectLst/>
                <a:latin typeface="Arial" panose="020B0604020202020204" pitchFamily="34" charset="0"/>
                <a:ea typeface="Arial" panose="020B0604020202020204" pitchFamily="34" charset="0"/>
              </a:rPr>
              <a:t>recognise</a:t>
            </a:r>
            <a:r>
              <a:rPr lang="en-US" sz="1800" dirty="0">
                <a:solidFill>
                  <a:srgbClr val="000000"/>
                </a:solidFill>
                <a:effectLst/>
                <a:latin typeface="Arial" panose="020B0604020202020204" pitchFamily="34" charset="0"/>
                <a:ea typeface="Arial" panose="020B0604020202020204" pitchFamily="34" charset="0"/>
              </a:rPr>
              <a:t> this as well. They just might not yet have the ability to regulate themselves to have a more balanced digital experience, which is why it’s important to set parental controls and screen time limits in their apps and games.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It’s also important to help them use their devices for a range of purposes such as learning and creating rather than just consuming content.</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You can scan the QR code for Internet Matters’ guide to balancing screen time if you need more support.</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17</a:t>
            </a:fld>
            <a:endParaRPr lang="en-GB"/>
          </a:p>
        </p:txBody>
      </p:sp>
    </p:spTree>
    <p:extLst>
      <p:ext uri="{BB962C8B-B14F-4D97-AF65-F5344CB8AC3E}">
        <p14:creationId xmlns:p14="http://schemas.microsoft.com/office/powerpoint/2010/main" val="285200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Here are a few of the more popular apps among children, which is likely not all that surprising.</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YouTube is consistently the most popular app across all age groups, but its popularity is particularly high among 11-14-year-olds. Research shows, though, that most children are viewing content rather than creating their own.</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We can see that WhatsApp and TikTok are also quite popular. One thing that’s important to remember about these two platforms – and other social media platforms – is that users a required to be at least 13 to use them.</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Using these platforms at a younger age or before your child is ready could leave them open to harm. Research shows that around two-thirds of 11-12-year-olds already use WhatsApp and one-quarter of 9-10s use TikTok, which means these children could be at greater risk for harm.</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This is just a snapshot – other popular apps and platforms include Netflix and Disney+, Snapchat, Minecraft and Instagram. On the whole, as a child grows, the more likely they are to gravitate towards platforms that let them connect and communicate with others.</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7</a:t>
            </a:fld>
            <a:endParaRPr lang="en-GB"/>
          </a:p>
        </p:txBody>
      </p:sp>
    </p:spTree>
    <p:extLst>
      <p:ext uri="{BB962C8B-B14F-4D97-AF65-F5344CB8AC3E}">
        <p14:creationId xmlns:p14="http://schemas.microsoft.com/office/powerpoint/2010/main" val="80209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Despite many positives, there are also potentially negative impacts from being online. For example, research shows that blue light from screens can impact sleep cycles, and using screens while sitting or lying down can have impacts on physical health.</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Platforms also use what’s called persuasive design to keep people engaged. Children are often more susceptible to this, which can lead to feelings of too much screen time.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And the more time a child spends online, the more likely they are to come across potential harm. However, if they have the right skill, they can often identify these risks.</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8</a:t>
            </a:fld>
            <a:endParaRPr lang="en-GB"/>
          </a:p>
        </p:txBody>
      </p:sp>
    </p:spTree>
    <p:extLst>
      <p:ext uri="{BB962C8B-B14F-4D97-AF65-F5344CB8AC3E}">
        <p14:creationId xmlns:p14="http://schemas.microsoft.com/office/powerpoint/2010/main" val="410605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 common debate is about the age at which children should be able to use smartphones. These are mobile phones that can access the internet and have apps installed on them. Some parents have opted for ‘dumb’ phones, which are mobiles that usually only have text and call capabilities.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Every child is unique and so are their needs, so we can’t say which is better. That is a choice you need to make. Consider how you want your child to use their mobile. If it’s simply to stay in touch with you, a dumb phone might be enough. But if you want them to access homework or learning on their mobile, then a smartphone might be better.</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Whichever you choose, make sure you involve your child in the process to help get them on board. If you do choose a smartphone, or if your child already has one, make sure you review the parental control settings or use a parental controls app so you can help them stay safe.</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9</a:t>
            </a:fld>
            <a:endParaRPr lang="en-GB"/>
          </a:p>
        </p:txBody>
      </p:sp>
    </p:spTree>
    <p:extLst>
      <p:ext uri="{BB962C8B-B14F-4D97-AF65-F5344CB8AC3E}">
        <p14:creationId xmlns:p14="http://schemas.microsoft.com/office/powerpoint/2010/main" val="270131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When it comes to risks, there are 4 C’s that are commonly referred to – they are contact, content, conduct and commerce. Contact risks are those that come from talking with other users online – including friends and strangers.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Content risks refer to potentially inappropriate videos, images, comments, TV shows, video games, etc.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Conduct risks are the actions children take online. Some vulnerable groups are more likely to face this risk. For example, research shows that children with physical disabilities are more likely to visit sites with adult content. In fact, vulnerable children such as those with special education needs, communication limits, care experience, physical disabilities and mental health difficulties all are more likely to face all of these types of risks online.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Finally, commerce risks tend to refer to scams but can also refer to general spending and overspending, particularly in video games that have optional purchases. If a child engages with scam advertising or phishing messages, they are likely to face some sort of harm.</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10</a:t>
            </a:fld>
            <a:endParaRPr lang="en-GB"/>
          </a:p>
        </p:txBody>
      </p:sp>
    </p:spTree>
    <p:extLst>
      <p:ext uri="{BB962C8B-B14F-4D97-AF65-F5344CB8AC3E}">
        <p14:creationId xmlns:p14="http://schemas.microsoft.com/office/powerpoint/2010/main" val="53103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There’s a chance that your child may meet people online who aren’t who they say they are. Grooming is a word used to describe people befriending children in order to take advantage of them for sexual purposes. Many parents worry about online grooming so it’s important to talk to your children about how to stay safe.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What to talk about: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Sometimes people hide behind fake profiles for dishonest reasons;</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Agree how they will respond to requests from people asking them for something or to do something (especially things that are inappropriate or make them uncomfortable);</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Never agree to meet up with anyone they don’t know in real life (or who they do know but who makes them uncomfortable).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While a lot of these cases relate to contact from strangers, it could also include people they know or friends from school. Most people online will not be harmful, but it’s important they know to approach communication with caution.</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Top tips and tools to support children include:</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Set up safe social media profiles that don’t share personal information</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err="1">
                <a:solidFill>
                  <a:srgbClr val="000000"/>
                </a:solidFill>
                <a:effectLst/>
                <a:latin typeface="Arial" panose="020B0604020202020204" pitchFamily="34" charset="0"/>
                <a:ea typeface="Arial" panose="020B0604020202020204" pitchFamily="34" charset="0"/>
              </a:rPr>
              <a:t>Customise</a:t>
            </a:r>
            <a:r>
              <a:rPr lang="en-US" sz="1800" dirty="0">
                <a:solidFill>
                  <a:srgbClr val="000000"/>
                </a:solidFill>
                <a:effectLst/>
                <a:latin typeface="Arial" panose="020B0604020202020204" pitchFamily="34" charset="0"/>
                <a:ea typeface="Arial" panose="020B0604020202020204" pitchFamily="34" charset="0"/>
              </a:rPr>
              <a:t> communication options in video games</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Turn off geolocation settings on devices</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Learn how to report, block, mute or use any other such features, and teach your child when and how to do the same.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11</a:t>
            </a:fld>
            <a:endParaRPr lang="en-GB"/>
          </a:p>
        </p:txBody>
      </p:sp>
    </p:spTree>
    <p:extLst>
      <p:ext uri="{BB962C8B-B14F-4D97-AF65-F5344CB8AC3E}">
        <p14:creationId xmlns:p14="http://schemas.microsoft.com/office/powerpoint/2010/main" val="158570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It’s possible that children may come across things online which are inappropriate for their age and stage of development. Tools like parental controls can help to protect your children from accessing inappropriate content, but you can’t check everything they see on the internet. The first step is to have regular conversations about what they do online and encourage them to talk to you if they see anything that upsets them.</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What to talk about: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They can come to you if they see anything that upsets them;</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The importance of respect for each other and the meaning of consent;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If they’ve seen pornography online, talk about the unrealistic images of sex and relationships it presents.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Top tips and tools to support children include:</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Setting parental controls on home broadband networks;</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You can set content locks on mobile networks as well;</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Turn on safe search on your browser search engines (such as Google), or use child-friendly search engines like </a:t>
            </a:r>
            <a:r>
              <a:rPr lang="en-US" sz="1800" dirty="0" err="1">
                <a:solidFill>
                  <a:srgbClr val="000000"/>
                </a:solidFill>
                <a:effectLst/>
                <a:latin typeface="Arial" panose="020B0604020202020204" pitchFamily="34" charset="0"/>
                <a:ea typeface="Arial" panose="020B0604020202020204" pitchFamily="34" charset="0"/>
              </a:rPr>
              <a:t>Swiggle</a:t>
            </a:r>
            <a:r>
              <a:rPr lang="en-US" sz="1800" dirty="0">
                <a:solidFill>
                  <a:srgbClr val="000000"/>
                </a:solidFill>
                <a:effectLst/>
                <a:latin typeface="Arial" panose="020B0604020202020204" pitchFamily="34" charset="0"/>
                <a:ea typeface="Arial" panose="020B0604020202020204" pitchFamily="34" charset="0"/>
              </a:rPr>
              <a: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You can also set content limits in the individual apps they use and games they play.</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12</a:t>
            </a:fld>
            <a:endParaRPr lang="en-GB"/>
          </a:p>
        </p:txBody>
      </p:sp>
    </p:spTree>
    <p:extLst>
      <p:ext uri="{BB962C8B-B14F-4D97-AF65-F5344CB8AC3E}">
        <p14:creationId xmlns:p14="http://schemas.microsoft.com/office/powerpoint/2010/main" val="383890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The nature of devices is children can contact each other all the time. This also means that bullying isn’t something that can just happen at school.</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The internet and social media has changed the way children interact and share their lives. It is really important to have regular conversations with them about what they share online. As a parent, it can be difficult to stay on top of all the different apps and sites that children are using, but there are simple things that you can do to make sure they become 'good digital citizen' and avoid sharing or saying something that they would later regret.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What to talk about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Talk to a trusted adult if they experience anything upsetting online or if they’re not sure about something </a:t>
            </a:r>
            <a:r>
              <a:rPr lang="en-US" sz="1800" dirty="0">
                <a:effectLst/>
                <a:latin typeface="Arial" panose="020B0604020202020204" pitchFamily="34" charset="0"/>
                <a:ea typeface="Arial" panose="020B0604020202020204" pitchFamily="34" charset="0"/>
              </a:rPr>
              <a:t>(here, it’s also important for them to understand who trusted adults are to them – such as yourself or a grandparent or someone else who cares for them)</a:t>
            </a:r>
            <a:r>
              <a:rPr lang="en-US" sz="1800" dirty="0">
                <a:solidFill>
                  <a:srgbClr val="000000"/>
                </a:solidFill>
                <a:effectLst/>
                <a:latin typeface="Arial" panose="020B0604020202020204" pitchFamily="34" charset="0"/>
                <a:ea typeface="Arial" panose="020B0604020202020204" pitchFamily="34" charset="0"/>
              </a:rPr>
              <a: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Think carefully about sharing images or videos of others without their consent or permission;</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That every action they take online creates what’s called a digital footprint that follows them as they grow – and as they start applying to jobs or future opportunities. It creates a picture of who they are, so they should make responsible choices.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Top tips and tools to support children include:</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Demonstrate healthy </a:t>
            </a:r>
            <a:r>
              <a:rPr lang="en-US" sz="1800" dirty="0" err="1">
                <a:solidFill>
                  <a:srgbClr val="000000"/>
                </a:solidFill>
                <a:effectLst/>
                <a:latin typeface="Arial" panose="020B0604020202020204" pitchFamily="34" charset="0"/>
                <a:ea typeface="Arial" panose="020B0604020202020204" pitchFamily="34" charset="0"/>
              </a:rPr>
              <a:t>behaviour</a:t>
            </a:r>
            <a:r>
              <a:rPr lang="en-US" sz="1800" dirty="0">
                <a:solidFill>
                  <a:srgbClr val="000000"/>
                </a:solidFill>
                <a:effectLst/>
                <a:latin typeface="Arial" panose="020B0604020202020204" pitchFamily="34" charset="0"/>
                <a:ea typeface="Arial" panose="020B0604020202020204" pitchFamily="34" charset="0"/>
              </a:rPr>
              <a:t> both online and offline;</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Block age-inappropriate websites on broadband or using parental controls apps;</a:t>
            </a:r>
            <a:endParaRPr lang="en-GB" sz="1800" dirty="0">
              <a:solidFill>
                <a:srgbClr val="000000"/>
              </a:solidFill>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Report inappropriate posts or content on social media or other apps to web providers or the Internet Watch Foundation.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13</a:t>
            </a:fld>
            <a:endParaRPr lang="en-GB"/>
          </a:p>
        </p:txBody>
      </p:sp>
    </p:spTree>
    <p:extLst>
      <p:ext uri="{BB962C8B-B14F-4D97-AF65-F5344CB8AC3E}">
        <p14:creationId xmlns:p14="http://schemas.microsoft.com/office/powerpoint/2010/main" val="3584422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Children can come across scams on a range of platforms, including social media and video games. Some ads in mobile games are even designed to look like games, to encourage accidental clicks. These scams can lead to financial impacts as well as negative affects on children’s confidence and mental health.</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What to talk about: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What scams are, what they might look like and the harm they could lead to;</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Coming to you or another trusted adult if they’re not sure if something is trustworthy;</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Avoiding clicking on unknown links or responding to unexpected emails, texts and WhatsApp messages – even if the sender claims to be someone they know.</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Top tips and tools to support children include:</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Staying informed yourself about scams that your child might come across on social media, in video games or in other digital spaces;</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Installing cyber security software on your child’s devices – there are plenty of free and paid-for options. This software can flag potential scam content;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Setting parental controls or PINs to restrict spending in games and apps so that you can confirm and complete the purchase after checking that it’s legitimate.</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14</a:t>
            </a:fld>
            <a:endParaRPr lang="en-GB"/>
          </a:p>
        </p:txBody>
      </p:sp>
    </p:spTree>
    <p:extLst>
      <p:ext uri="{BB962C8B-B14F-4D97-AF65-F5344CB8AC3E}">
        <p14:creationId xmlns:p14="http://schemas.microsoft.com/office/powerpoint/2010/main" val="1989615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0DE1047-828F-4A8E-AB3E-C01B0905A714}" type="datetimeFigureOut">
              <a:rPr lang="en-GB" smtClean="0"/>
              <a:t>09/10/2024</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54706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0DE1047-828F-4A8E-AB3E-C01B0905A714}"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287007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0DE1047-828F-4A8E-AB3E-C01B0905A714}"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2566139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0DE1047-828F-4A8E-AB3E-C01B0905A714}"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CE847C-BE82-47D8-B6D7-2D2642A36B9A}"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1326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0DE1047-828F-4A8E-AB3E-C01B0905A714}"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2245260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E0DE1047-828F-4A8E-AB3E-C01B0905A714}"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68365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E0DE1047-828F-4A8E-AB3E-C01B0905A714}"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2616008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0DE1047-828F-4A8E-AB3E-C01B0905A714}"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3757128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0DE1047-828F-4A8E-AB3E-C01B0905A714}"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106740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0DE1047-828F-4A8E-AB3E-C01B0905A714}"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80955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0DE1047-828F-4A8E-AB3E-C01B0905A714}"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345195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0DE1047-828F-4A8E-AB3E-C01B0905A714}"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2250973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0DE1047-828F-4A8E-AB3E-C01B0905A714}" type="datetimeFigureOut">
              <a:rPr lang="en-GB" smtClean="0"/>
              <a:t>09/10/2024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342969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0DE1047-828F-4A8E-AB3E-C01B0905A714}"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370164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E1047-828F-4A8E-AB3E-C01B0905A714}" type="datetimeFigureOut">
              <a:rPr lang="en-GB" smtClean="0"/>
              <a:t>09/10/2024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115630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0DE1047-828F-4A8E-AB3E-C01B0905A714}"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291893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0DE1047-828F-4A8E-AB3E-C01B0905A714}"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CE847C-BE82-47D8-B6D7-2D2642A36B9A}" type="slidenum">
              <a:rPr lang="en-GB" smtClean="0"/>
              <a:t>‹#›</a:t>
            </a:fld>
            <a:endParaRPr lang="en-GB"/>
          </a:p>
        </p:txBody>
      </p:sp>
    </p:spTree>
    <p:extLst>
      <p:ext uri="{BB962C8B-B14F-4D97-AF65-F5344CB8AC3E}">
        <p14:creationId xmlns:p14="http://schemas.microsoft.com/office/powerpoint/2010/main" val="21192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0DE1047-828F-4A8E-AB3E-C01B0905A714}" type="datetimeFigureOut">
              <a:rPr lang="en-GB" smtClean="0"/>
              <a:t>09/10/2024</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4CE847C-BE82-47D8-B6D7-2D2642A36B9A}" type="slidenum">
              <a:rPr lang="en-GB" smtClean="0"/>
              <a:t>‹#›</a:t>
            </a:fld>
            <a:endParaRPr lang="en-GB"/>
          </a:p>
        </p:txBody>
      </p:sp>
    </p:spTree>
    <p:extLst>
      <p:ext uri="{BB962C8B-B14F-4D97-AF65-F5344CB8AC3E}">
        <p14:creationId xmlns:p14="http://schemas.microsoft.com/office/powerpoint/2010/main" val="395250911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swanwicksportscollege.co.uk/web/home/657901"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B896B1-F9CB-4C94-BAE7-18A2F565E11A}"/>
              </a:ext>
            </a:extLst>
          </p:cNvPr>
          <p:cNvSpPr txBox="1"/>
          <p:nvPr/>
        </p:nvSpPr>
        <p:spPr>
          <a:xfrm>
            <a:off x="0" y="2181225"/>
            <a:ext cx="12191999" cy="3416320"/>
          </a:xfrm>
          <a:prstGeom prst="rect">
            <a:avLst/>
          </a:prstGeom>
          <a:noFill/>
        </p:spPr>
        <p:txBody>
          <a:bodyPr wrap="square" rtlCol="0">
            <a:spAutoFit/>
          </a:bodyPr>
          <a:lstStyle/>
          <a:p>
            <a:pPr algn="ctr"/>
            <a:r>
              <a:rPr lang="en-GB" sz="5400" u="sng" dirty="0">
                <a:solidFill>
                  <a:schemeClr val="bg1"/>
                </a:solidFill>
                <a:latin typeface="Century Gothic" panose="020B0502020202020204" pitchFamily="34" charset="0"/>
              </a:rPr>
              <a:t>Online Safety Coffee Morning</a:t>
            </a:r>
            <a:endParaRPr lang="en-GB" sz="5400" dirty="0">
              <a:solidFill>
                <a:schemeClr val="bg1"/>
              </a:solidFill>
              <a:latin typeface="Century Gothic" panose="020B0502020202020204" pitchFamily="34" charset="0"/>
            </a:endParaRPr>
          </a:p>
          <a:p>
            <a:endParaRPr lang="en-GB" sz="5400" u="sng" dirty="0">
              <a:solidFill>
                <a:schemeClr val="bg1"/>
              </a:solidFill>
              <a:latin typeface="Century Gothic" panose="020B0502020202020204" pitchFamily="34" charset="0"/>
            </a:endParaRPr>
          </a:p>
          <a:p>
            <a:pPr algn="ctr"/>
            <a:r>
              <a:rPr lang="en-GB" sz="5400" dirty="0">
                <a:solidFill>
                  <a:schemeClr val="bg1"/>
                </a:solidFill>
                <a:latin typeface="Century Gothic" panose="020B0502020202020204" pitchFamily="34" charset="0"/>
              </a:rPr>
              <a:t>Mrs Hardy</a:t>
            </a:r>
          </a:p>
          <a:p>
            <a:pPr algn="ctr"/>
            <a:r>
              <a:rPr lang="en-GB" sz="5400" dirty="0">
                <a:solidFill>
                  <a:schemeClr val="bg1"/>
                </a:solidFill>
                <a:latin typeface="Century Gothic" panose="020B0502020202020204" pitchFamily="34" charset="0"/>
              </a:rPr>
              <a:t>Mrs Moody</a:t>
            </a:r>
          </a:p>
        </p:txBody>
      </p:sp>
    </p:spTree>
    <p:extLst>
      <p:ext uri="{BB962C8B-B14F-4D97-AF65-F5344CB8AC3E}">
        <p14:creationId xmlns:p14="http://schemas.microsoft.com/office/powerpoint/2010/main" val="118443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latin typeface="Century Gothic" panose="020B0502020202020204" pitchFamily="34" charset="0"/>
              </a:rPr>
              <a:t>Types of harmful risks</a:t>
            </a:r>
          </a:p>
        </p:txBody>
      </p:sp>
      <p:graphicFrame>
        <p:nvGraphicFramePr>
          <p:cNvPr id="6" name="Content Placeholder 5">
            <a:extLst>
              <a:ext uri="{FF2B5EF4-FFF2-40B4-BE49-F238E27FC236}">
                <a16:creationId xmlns:a16="http://schemas.microsoft.com/office/drawing/2014/main" id="{4A45CA3D-64DE-6415-CD38-D0787A09A61A}"/>
              </a:ext>
            </a:extLst>
          </p:cNvPr>
          <p:cNvGraphicFramePr>
            <a:graphicFrameLocks noGrp="1"/>
          </p:cNvGraphicFramePr>
          <p:nvPr>
            <p:ph sz="half" idx="1"/>
            <p:extLst>
              <p:ext uri="{D42A27DB-BD31-4B8C-83A1-F6EECF244321}">
                <p14:modId xmlns:p14="http://schemas.microsoft.com/office/powerpoint/2010/main" val="1132532948"/>
              </p:ext>
            </p:extLst>
          </p:nvPr>
        </p:nvGraphicFramePr>
        <p:xfrm>
          <a:off x="432434" y="2019300"/>
          <a:ext cx="11327132" cy="3479290"/>
        </p:xfrm>
        <a:graphic>
          <a:graphicData uri="http://schemas.openxmlformats.org/drawingml/2006/table">
            <a:tbl>
              <a:tblPr firstRow="1" bandRow="1">
                <a:tableStyleId>{5C22544A-7EE6-4342-B048-85BDC9FD1C3A}</a:tableStyleId>
              </a:tblPr>
              <a:tblGrid>
                <a:gridCol w="2831783">
                  <a:extLst>
                    <a:ext uri="{9D8B030D-6E8A-4147-A177-3AD203B41FA5}">
                      <a16:colId xmlns:a16="http://schemas.microsoft.com/office/drawing/2014/main" val="4284952592"/>
                    </a:ext>
                  </a:extLst>
                </a:gridCol>
                <a:gridCol w="2831783">
                  <a:extLst>
                    <a:ext uri="{9D8B030D-6E8A-4147-A177-3AD203B41FA5}">
                      <a16:colId xmlns:a16="http://schemas.microsoft.com/office/drawing/2014/main" val="3999779451"/>
                    </a:ext>
                  </a:extLst>
                </a:gridCol>
                <a:gridCol w="2831783">
                  <a:extLst>
                    <a:ext uri="{9D8B030D-6E8A-4147-A177-3AD203B41FA5}">
                      <a16:colId xmlns:a16="http://schemas.microsoft.com/office/drawing/2014/main" val="2302503082"/>
                    </a:ext>
                  </a:extLst>
                </a:gridCol>
                <a:gridCol w="2831783">
                  <a:extLst>
                    <a:ext uri="{9D8B030D-6E8A-4147-A177-3AD203B41FA5}">
                      <a16:colId xmlns:a16="http://schemas.microsoft.com/office/drawing/2014/main" val="3984513978"/>
                    </a:ext>
                  </a:extLst>
                </a:gridCol>
              </a:tblGrid>
              <a:tr h="323090">
                <a:tc>
                  <a:txBody>
                    <a:bodyPr/>
                    <a:lstStyle/>
                    <a:p>
                      <a:pPr algn="ctr"/>
                      <a:r>
                        <a:rPr lang="en-GB" sz="2000" dirty="0">
                          <a:latin typeface="Century Gothic" panose="020B0502020202020204" pitchFamily="34" charset="0"/>
                          <a:cs typeface="Arial" panose="020B0604020202020204" pitchFamily="34" charset="0"/>
                        </a:rPr>
                        <a:t>Contact</a:t>
                      </a:r>
                      <a:endParaRPr lang="en-GB" dirty="0">
                        <a:latin typeface="Century Gothic" panose="020B0502020202020204" pitchFamily="34" charset="0"/>
                        <a:cs typeface="Arial" panose="020B0604020202020204" pitchFamily="34" charset="0"/>
                      </a:endParaRPr>
                    </a:p>
                  </a:txBody>
                  <a:tcPr>
                    <a:solidFill>
                      <a:srgbClr val="71599B"/>
                    </a:solidFill>
                  </a:tcPr>
                </a:tc>
                <a:tc>
                  <a:txBody>
                    <a:bodyPr/>
                    <a:lstStyle/>
                    <a:p>
                      <a:pPr algn="ctr"/>
                      <a:r>
                        <a:rPr lang="en-GB" sz="2000" dirty="0">
                          <a:latin typeface="Century Gothic" panose="020B0502020202020204" pitchFamily="34" charset="0"/>
                          <a:cs typeface="Arial" panose="020B0604020202020204" pitchFamily="34" charset="0"/>
                        </a:rPr>
                        <a:t>Content</a:t>
                      </a:r>
                      <a:endParaRPr lang="en-GB" dirty="0">
                        <a:latin typeface="Century Gothic" panose="020B0502020202020204" pitchFamily="34" charset="0"/>
                        <a:cs typeface="Arial" panose="020B0604020202020204" pitchFamily="34" charset="0"/>
                      </a:endParaRPr>
                    </a:p>
                  </a:txBody>
                  <a:tcPr>
                    <a:solidFill>
                      <a:srgbClr val="71599B"/>
                    </a:solidFill>
                  </a:tcPr>
                </a:tc>
                <a:tc>
                  <a:txBody>
                    <a:bodyPr/>
                    <a:lstStyle/>
                    <a:p>
                      <a:pPr algn="ctr"/>
                      <a:r>
                        <a:rPr lang="en-GB" sz="2000" dirty="0">
                          <a:latin typeface="Century Gothic" panose="020B0502020202020204" pitchFamily="34" charset="0"/>
                          <a:cs typeface="Arial" panose="020B0604020202020204" pitchFamily="34" charset="0"/>
                        </a:rPr>
                        <a:t>Conduct</a:t>
                      </a:r>
                      <a:endParaRPr lang="en-GB" dirty="0">
                        <a:latin typeface="Century Gothic" panose="020B0502020202020204" pitchFamily="34" charset="0"/>
                        <a:cs typeface="Arial" panose="020B0604020202020204" pitchFamily="34" charset="0"/>
                      </a:endParaRPr>
                    </a:p>
                  </a:txBody>
                  <a:tcPr>
                    <a:solidFill>
                      <a:srgbClr val="71599B"/>
                    </a:solidFill>
                  </a:tcPr>
                </a:tc>
                <a:tc>
                  <a:txBody>
                    <a:bodyPr/>
                    <a:lstStyle/>
                    <a:p>
                      <a:pPr algn="ctr"/>
                      <a:r>
                        <a:rPr lang="en-GB" dirty="0">
                          <a:latin typeface="Century Gothic" panose="020B0502020202020204" pitchFamily="34" charset="0"/>
                          <a:cs typeface="Arial" panose="020B0604020202020204" pitchFamily="34" charset="0"/>
                        </a:rPr>
                        <a:t>Commerce</a:t>
                      </a:r>
                    </a:p>
                  </a:txBody>
                  <a:tcPr>
                    <a:solidFill>
                      <a:srgbClr val="71599B"/>
                    </a:solidFill>
                  </a:tcPr>
                </a:tc>
                <a:extLst>
                  <a:ext uri="{0D108BD9-81ED-4DB2-BD59-A6C34878D82A}">
                    <a16:rowId xmlns:a16="http://schemas.microsoft.com/office/drawing/2014/main" val="3267192771"/>
                  </a:ext>
                </a:extLst>
              </a:tr>
              <a:tr h="3083050">
                <a:tc>
                  <a:txBody>
                    <a:bodyPr/>
                    <a:lstStyle/>
                    <a:p>
                      <a:pPr marL="0" indent="0">
                        <a:buFont typeface="Arial" panose="020B0604020202020204" pitchFamily="34" charset="0"/>
                        <a:buNone/>
                      </a:pPr>
                      <a:r>
                        <a:rPr lang="en-GB" dirty="0">
                          <a:latin typeface="Century Gothic" panose="020B0502020202020204" pitchFamily="34" charset="0"/>
                          <a:cs typeface="Arial" panose="020B0604020202020204" pitchFamily="34" charset="0"/>
                        </a:rPr>
                        <a:t>Contact risks come with online communication.</a:t>
                      </a:r>
                    </a:p>
                    <a:p>
                      <a:pPr marL="0" indent="0">
                        <a:buFont typeface="Arial" panose="020B0604020202020204" pitchFamily="34" charset="0"/>
                        <a:buNone/>
                      </a:pPr>
                      <a:endParaRPr lang="en-GB" dirty="0">
                        <a:latin typeface="Century Gothic" panose="020B0502020202020204" pitchFamily="34" charset="0"/>
                        <a:cs typeface="Arial" panose="020B0604020202020204" pitchFamily="34" charset="0"/>
                      </a:endParaRPr>
                    </a:p>
                  </a:txBody>
                  <a:tcPr>
                    <a:solidFill>
                      <a:srgbClr val="D2CAE0"/>
                    </a:solidFill>
                  </a:tcPr>
                </a:tc>
                <a:tc>
                  <a:txBody>
                    <a:bodyPr/>
                    <a:lstStyle/>
                    <a:p>
                      <a:r>
                        <a:rPr lang="en-GB" dirty="0">
                          <a:latin typeface="Century Gothic" panose="020B0502020202020204" pitchFamily="34" charset="0"/>
                          <a:cs typeface="Arial" panose="020B0604020202020204" pitchFamily="34" charset="0"/>
                        </a:rPr>
                        <a:t>Content risks come with image- and video-sharing online. It’s also in video games and music.</a:t>
                      </a:r>
                    </a:p>
                    <a:p>
                      <a:endParaRPr lang="en-GB" dirty="0">
                        <a:latin typeface="Century Gothic" panose="020B0502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a:txBody>
                  <a:tcPr>
                    <a:solidFill>
                      <a:srgbClr val="D2CAE0"/>
                    </a:solidFill>
                  </a:tcPr>
                </a:tc>
                <a:tc>
                  <a:txBody>
                    <a:bodyPr/>
                    <a:lstStyle/>
                    <a:p>
                      <a:r>
                        <a:rPr lang="en-GB" dirty="0">
                          <a:latin typeface="Century Gothic" panose="020B0502020202020204" pitchFamily="34" charset="0"/>
                          <a:cs typeface="Arial" panose="020B0604020202020204" pitchFamily="34" charset="0"/>
                        </a:rPr>
                        <a:t>Conduct risks are the actions children might take that could lead to harm.</a:t>
                      </a:r>
                    </a:p>
                    <a:p>
                      <a:endParaRPr lang="en-GB" dirty="0">
                        <a:latin typeface="Century Gothic" panose="020B0502020202020204" pitchFamily="34" charset="0"/>
                        <a:cs typeface="Arial" panose="020B0604020202020204" pitchFamily="34" charset="0"/>
                      </a:endParaRPr>
                    </a:p>
                  </a:txBody>
                  <a:tcPr>
                    <a:solidFill>
                      <a:srgbClr val="D2CAE0"/>
                    </a:solidFill>
                  </a:tcPr>
                </a:tc>
                <a:tc>
                  <a:txBody>
                    <a:bodyPr/>
                    <a:lstStyle/>
                    <a:p>
                      <a:r>
                        <a:rPr lang="en-GB" dirty="0">
                          <a:latin typeface="Century Gothic" panose="020B0502020202020204" pitchFamily="34" charset="0"/>
                          <a:cs typeface="Arial" panose="020B0604020202020204" pitchFamily="34" charset="0"/>
                        </a:rPr>
                        <a:t>Commerce risks come with online spending, advertising and scams.</a:t>
                      </a:r>
                    </a:p>
                    <a:p>
                      <a:endParaRPr lang="en-GB" dirty="0">
                        <a:latin typeface="Century Gothic" panose="020B0502020202020204" pitchFamily="34" charset="0"/>
                        <a:cs typeface="Arial" panose="020B0604020202020204" pitchFamily="34" charset="0"/>
                      </a:endParaRPr>
                    </a:p>
                  </a:txBody>
                  <a:tcPr>
                    <a:solidFill>
                      <a:srgbClr val="D2CAE0"/>
                    </a:solidFill>
                  </a:tcPr>
                </a:tc>
                <a:extLst>
                  <a:ext uri="{0D108BD9-81ED-4DB2-BD59-A6C34878D82A}">
                    <a16:rowId xmlns:a16="http://schemas.microsoft.com/office/drawing/2014/main" val="2087203941"/>
                  </a:ext>
                </a:extLst>
              </a:tr>
            </a:tbl>
          </a:graphicData>
        </a:graphic>
      </p:graphicFrame>
    </p:spTree>
    <p:extLst>
      <p:ext uri="{BB962C8B-B14F-4D97-AF65-F5344CB8AC3E}">
        <p14:creationId xmlns:p14="http://schemas.microsoft.com/office/powerpoint/2010/main" val="268521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EA5D6F-B27F-96C4-72DE-510EE71258C9}"/>
              </a:ext>
            </a:extLst>
          </p:cNvPr>
          <p:cNvSpPr>
            <a:spLocks noGrp="1"/>
          </p:cNvSpPr>
          <p:nvPr>
            <p:ph type="title"/>
          </p:nvPr>
        </p:nvSpPr>
        <p:spPr>
          <a:xfrm>
            <a:off x="979171" y="-105382"/>
            <a:ext cx="9905998" cy="1478570"/>
          </a:xfrm>
        </p:spPr>
        <p:txBody>
          <a:bodyPr/>
          <a:lstStyle/>
          <a:p>
            <a:r>
              <a:rPr lang="en-GB" dirty="0">
                <a:solidFill>
                  <a:schemeClr val="bg1"/>
                </a:solidFill>
                <a:latin typeface="Century Gothic" panose="020B0502020202020204" pitchFamily="34" charset="0"/>
              </a:rPr>
              <a:t>Dealing with inappropriate CONTACT</a:t>
            </a:r>
          </a:p>
        </p:txBody>
      </p:sp>
      <p:sp>
        <p:nvSpPr>
          <p:cNvPr id="6" name="Content Placeholder 9">
            <a:extLst>
              <a:ext uri="{FF2B5EF4-FFF2-40B4-BE49-F238E27FC236}">
                <a16:creationId xmlns:a16="http://schemas.microsoft.com/office/drawing/2014/main" id="{476757B1-4897-4397-773B-26EC7B4D60B4}"/>
              </a:ext>
            </a:extLst>
          </p:cNvPr>
          <p:cNvSpPr>
            <a:spLocks noGrp="1"/>
          </p:cNvSpPr>
          <p:nvPr>
            <p:ph idx="1"/>
          </p:nvPr>
        </p:nvSpPr>
        <p:spPr>
          <a:xfrm>
            <a:off x="838200" y="2411730"/>
            <a:ext cx="5093970" cy="4171949"/>
          </a:xfrm>
        </p:spPr>
        <p:txBody>
          <a:bodyPr vert="horz" lIns="91440" tIns="45720" rIns="91440" bIns="45720" rtlCol="0" anchor="t">
            <a:normAutofit fontScale="92500"/>
          </a:bodyPr>
          <a:lstStyle/>
          <a:p>
            <a:pPr>
              <a:lnSpc>
                <a:spcPts val="2800"/>
              </a:lnSpc>
              <a:spcAft>
                <a:spcPts val="1200"/>
              </a:spcAft>
            </a:pPr>
            <a:r>
              <a:rPr lang="en-GB" sz="2400" dirty="0">
                <a:solidFill>
                  <a:schemeClr val="bg1"/>
                </a:solidFill>
                <a:latin typeface="Century Gothic" panose="020B0502020202020204" pitchFamily="34" charset="0"/>
              </a:rPr>
              <a:t>Sometimes people hide behind fake profiles for dishonest reasons</a:t>
            </a:r>
          </a:p>
          <a:p>
            <a:pPr>
              <a:lnSpc>
                <a:spcPts val="2800"/>
              </a:lnSpc>
              <a:spcAft>
                <a:spcPts val="1200"/>
              </a:spcAft>
            </a:pPr>
            <a:r>
              <a:rPr lang="en-GB" sz="2400" dirty="0">
                <a:solidFill>
                  <a:schemeClr val="bg1"/>
                </a:solidFill>
                <a:latin typeface="Century Gothic" panose="020B0502020202020204" pitchFamily="34" charset="0"/>
              </a:rPr>
              <a:t>Agree how they will respond to requests from people asking them for something/to do something</a:t>
            </a:r>
          </a:p>
          <a:p>
            <a:pPr>
              <a:lnSpc>
                <a:spcPts val="2800"/>
              </a:lnSpc>
              <a:spcAft>
                <a:spcPts val="1200"/>
              </a:spcAft>
            </a:pPr>
            <a:r>
              <a:rPr lang="en-GB" sz="2400" dirty="0">
                <a:solidFill>
                  <a:schemeClr val="bg1"/>
                </a:solidFill>
                <a:latin typeface="Century Gothic" panose="020B0502020202020204" pitchFamily="34" charset="0"/>
              </a:rPr>
              <a:t>Never agree to meet up with anyone they don’t know in real life (or who makes them uncomfortable)</a:t>
            </a:r>
          </a:p>
          <a:p>
            <a:pPr>
              <a:lnSpc>
                <a:spcPts val="2800"/>
              </a:lnSpc>
              <a:spcAft>
                <a:spcPts val="1200"/>
              </a:spcAft>
            </a:pPr>
            <a:endParaRPr lang="en-GB" sz="2400" dirty="0">
              <a:solidFill>
                <a:schemeClr val="bg1"/>
              </a:solidFill>
              <a:latin typeface="Century Gothic" panose="020B0502020202020204" pitchFamily="34" charset="0"/>
            </a:endParaRPr>
          </a:p>
        </p:txBody>
      </p:sp>
      <p:sp>
        <p:nvSpPr>
          <p:cNvPr id="2" name="Content Placeholder 9">
            <a:extLst>
              <a:ext uri="{FF2B5EF4-FFF2-40B4-BE49-F238E27FC236}">
                <a16:creationId xmlns:a16="http://schemas.microsoft.com/office/drawing/2014/main" id="{7F2E94DF-BD6A-71A7-C6ED-36F7BFF0382A}"/>
              </a:ext>
            </a:extLst>
          </p:cNvPr>
          <p:cNvSpPr txBox="1">
            <a:spLocks/>
          </p:cNvSpPr>
          <p:nvPr/>
        </p:nvSpPr>
        <p:spPr>
          <a:xfrm>
            <a:off x="6259830" y="2411729"/>
            <a:ext cx="5615940" cy="4171949"/>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Aft>
                <a:spcPts val="1200"/>
              </a:spcAft>
            </a:pPr>
            <a:r>
              <a:rPr lang="en-GB" sz="2400" dirty="0">
                <a:solidFill>
                  <a:schemeClr val="bg1"/>
                </a:solidFill>
                <a:latin typeface="Century Gothic" panose="020B0502020202020204" pitchFamily="34" charset="0"/>
              </a:rPr>
              <a:t>Set up safe social media profiles that don’t share personal information (Instagram now have a teen account setting)</a:t>
            </a:r>
          </a:p>
          <a:p>
            <a:pPr>
              <a:lnSpc>
                <a:spcPts val="2800"/>
              </a:lnSpc>
              <a:spcAft>
                <a:spcPts val="1200"/>
              </a:spcAft>
            </a:pPr>
            <a:r>
              <a:rPr lang="en-GB" sz="2400" dirty="0">
                <a:solidFill>
                  <a:schemeClr val="bg1"/>
                </a:solidFill>
                <a:latin typeface="Century Gothic" panose="020B0502020202020204" pitchFamily="34" charset="0"/>
              </a:rPr>
              <a:t>Customise communication options in video games</a:t>
            </a:r>
          </a:p>
          <a:p>
            <a:pPr>
              <a:lnSpc>
                <a:spcPts val="2800"/>
              </a:lnSpc>
              <a:spcAft>
                <a:spcPts val="1200"/>
              </a:spcAft>
            </a:pPr>
            <a:r>
              <a:rPr lang="en-GB" sz="2400" dirty="0">
                <a:solidFill>
                  <a:schemeClr val="bg1"/>
                </a:solidFill>
                <a:latin typeface="Century Gothic" panose="020B0502020202020204" pitchFamily="34" charset="0"/>
              </a:rPr>
              <a:t>Turn off geolocation settings on devices</a:t>
            </a:r>
          </a:p>
          <a:p>
            <a:pPr>
              <a:lnSpc>
                <a:spcPts val="2800"/>
              </a:lnSpc>
              <a:spcAft>
                <a:spcPts val="1200"/>
              </a:spcAft>
            </a:pPr>
            <a:r>
              <a:rPr lang="en-GB" sz="2400" dirty="0">
                <a:solidFill>
                  <a:schemeClr val="bg1"/>
                </a:solidFill>
                <a:latin typeface="Century Gothic" panose="020B0502020202020204" pitchFamily="34" charset="0"/>
              </a:rPr>
              <a:t>Learn/teach your child how to report, block, mute and use any other similar tools</a:t>
            </a:r>
          </a:p>
        </p:txBody>
      </p:sp>
      <p:sp>
        <p:nvSpPr>
          <p:cNvPr id="3" name="Content Placeholder 9">
            <a:extLst>
              <a:ext uri="{FF2B5EF4-FFF2-40B4-BE49-F238E27FC236}">
                <a16:creationId xmlns:a16="http://schemas.microsoft.com/office/drawing/2014/main" id="{F9EFCCC5-00A1-EC37-D8A1-D3F8714B4AF8}"/>
              </a:ext>
            </a:extLst>
          </p:cNvPr>
          <p:cNvSpPr txBox="1">
            <a:spLocks/>
          </p:cNvSpPr>
          <p:nvPr/>
        </p:nvSpPr>
        <p:spPr>
          <a:xfrm>
            <a:off x="11163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chemeClr val="bg1"/>
                </a:solidFill>
                <a:latin typeface="Century Gothic" panose="020B0502020202020204" pitchFamily="34" charset="0"/>
              </a:rPr>
              <a:t>What to talk about</a:t>
            </a:r>
          </a:p>
        </p:txBody>
      </p:sp>
      <p:sp>
        <p:nvSpPr>
          <p:cNvPr id="9" name="Content Placeholder 9">
            <a:extLst>
              <a:ext uri="{FF2B5EF4-FFF2-40B4-BE49-F238E27FC236}">
                <a16:creationId xmlns:a16="http://schemas.microsoft.com/office/drawing/2014/main" id="{A8947DD6-169A-2677-58B2-11219E7D6F28}"/>
              </a:ext>
            </a:extLst>
          </p:cNvPr>
          <p:cNvSpPr txBox="1">
            <a:spLocks/>
          </p:cNvSpPr>
          <p:nvPr/>
        </p:nvSpPr>
        <p:spPr>
          <a:xfrm>
            <a:off x="64884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chemeClr val="bg1"/>
                </a:solidFill>
                <a:latin typeface="Century Gothic" panose="020B0502020202020204" pitchFamily="34" charset="0"/>
              </a:rPr>
              <a:t>Top tips &amp; tools</a:t>
            </a:r>
          </a:p>
        </p:txBody>
      </p:sp>
    </p:spTree>
    <p:extLst>
      <p:ext uri="{BB962C8B-B14F-4D97-AF65-F5344CB8AC3E}">
        <p14:creationId xmlns:p14="http://schemas.microsoft.com/office/powerpoint/2010/main" val="44579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EA5D6F-B27F-96C4-72DE-510EE71258C9}"/>
              </a:ext>
            </a:extLst>
          </p:cNvPr>
          <p:cNvSpPr>
            <a:spLocks noGrp="1"/>
          </p:cNvSpPr>
          <p:nvPr>
            <p:ph type="title"/>
          </p:nvPr>
        </p:nvSpPr>
        <p:spPr/>
        <p:txBody>
          <a:bodyPr/>
          <a:lstStyle/>
          <a:p>
            <a:r>
              <a:rPr lang="en-GB" dirty="0">
                <a:solidFill>
                  <a:schemeClr val="bg1"/>
                </a:solidFill>
                <a:latin typeface="Century Gothic" panose="020B0502020202020204" pitchFamily="34" charset="0"/>
              </a:rPr>
              <a:t>Dealing with inappropriate CONTENT</a:t>
            </a:r>
          </a:p>
        </p:txBody>
      </p:sp>
      <p:sp>
        <p:nvSpPr>
          <p:cNvPr id="6" name="Content Placeholder 9">
            <a:extLst>
              <a:ext uri="{FF2B5EF4-FFF2-40B4-BE49-F238E27FC236}">
                <a16:creationId xmlns:a16="http://schemas.microsoft.com/office/drawing/2014/main" id="{476757B1-4897-4397-773B-26EC7B4D60B4}"/>
              </a:ext>
            </a:extLst>
          </p:cNvPr>
          <p:cNvSpPr>
            <a:spLocks noGrp="1"/>
          </p:cNvSpPr>
          <p:nvPr>
            <p:ph idx="1"/>
          </p:nvPr>
        </p:nvSpPr>
        <p:spPr>
          <a:xfrm>
            <a:off x="838200" y="2411730"/>
            <a:ext cx="5093970" cy="4171949"/>
          </a:xfrm>
        </p:spPr>
        <p:txBody>
          <a:bodyPr vert="horz" lIns="91440" tIns="45720" rIns="91440" bIns="45720" rtlCol="0" anchor="t">
            <a:normAutofit/>
          </a:bodyPr>
          <a:lstStyle/>
          <a:p>
            <a:pPr>
              <a:lnSpc>
                <a:spcPts val="2800"/>
              </a:lnSpc>
              <a:spcAft>
                <a:spcPts val="1200"/>
              </a:spcAft>
            </a:pPr>
            <a:r>
              <a:rPr lang="en-GB" sz="2400" dirty="0">
                <a:solidFill>
                  <a:schemeClr val="bg1"/>
                </a:solidFill>
                <a:latin typeface="Century Gothic" panose="020B0502020202020204" pitchFamily="34" charset="0"/>
              </a:rPr>
              <a:t>They can come to you if they see anything that upsets them</a:t>
            </a:r>
          </a:p>
          <a:p>
            <a:pPr>
              <a:lnSpc>
                <a:spcPts val="2800"/>
              </a:lnSpc>
              <a:spcAft>
                <a:spcPts val="1200"/>
              </a:spcAft>
            </a:pPr>
            <a:r>
              <a:rPr lang="en-GB" sz="2400" dirty="0">
                <a:solidFill>
                  <a:schemeClr val="bg1"/>
                </a:solidFill>
                <a:latin typeface="Century Gothic" panose="020B0502020202020204" pitchFamily="34" charset="0"/>
              </a:rPr>
              <a:t>The importance of respect for each other and the meaning of consent</a:t>
            </a:r>
          </a:p>
          <a:p>
            <a:pPr marL="0" indent="0">
              <a:lnSpc>
                <a:spcPts val="2800"/>
              </a:lnSpc>
              <a:spcAft>
                <a:spcPts val="1200"/>
              </a:spcAft>
              <a:buNone/>
            </a:pPr>
            <a:endParaRPr lang="en-GB" sz="2400" dirty="0">
              <a:solidFill>
                <a:schemeClr val="bg1"/>
              </a:solidFill>
              <a:latin typeface="Century Gothic" panose="020B0502020202020204" pitchFamily="34" charset="0"/>
            </a:endParaRPr>
          </a:p>
          <a:p>
            <a:pPr>
              <a:lnSpc>
                <a:spcPts val="2800"/>
              </a:lnSpc>
              <a:spcAft>
                <a:spcPts val="1200"/>
              </a:spcAft>
            </a:pPr>
            <a:endParaRPr lang="en-GB" sz="2400" dirty="0">
              <a:solidFill>
                <a:schemeClr val="bg1"/>
              </a:solidFill>
              <a:latin typeface="Century Gothic" panose="020B0502020202020204" pitchFamily="34" charset="0"/>
            </a:endParaRPr>
          </a:p>
        </p:txBody>
      </p:sp>
      <p:sp>
        <p:nvSpPr>
          <p:cNvPr id="2" name="Content Placeholder 9">
            <a:extLst>
              <a:ext uri="{FF2B5EF4-FFF2-40B4-BE49-F238E27FC236}">
                <a16:creationId xmlns:a16="http://schemas.microsoft.com/office/drawing/2014/main" id="{7F2E94DF-BD6A-71A7-C6ED-36F7BFF0382A}"/>
              </a:ext>
            </a:extLst>
          </p:cNvPr>
          <p:cNvSpPr txBox="1">
            <a:spLocks/>
          </p:cNvSpPr>
          <p:nvPr/>
        </p:nvSpPr>
        <p:spPr>
          <a:xfrm>
            <a:off x="6259830" y="2411729"/>
            <a:ext cx="5093970" cy="41719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Aft>
                <a:spcPts val="1200"/>
              </a:spcAft>
            </a:pPr>
            <a:r>
              <a:rPr lang="en-GB" sz="2400" dirty="0">
                <a:solidFill>
                  <a:schemeClr val="bg1"/>
                </a:solidFill>
                <a:latin typeface="Century Gothic" panose="020B0502020202020204" pitchFamily="34" charset="0"/>
              </a:rPr>
              <a:t>Parental controls on home broadband</a:t>
            </a:r>
          </a:p>
          <a:p>
            <a:pPr>
              <a:lnSpc>
                <a:spcPts val="2800"/>
              </a:lnSpc>
              <a:spcAft>
                <a:spcPts val="1200"/>
              </a:spcAft>
            </a:pPr>
            <a:r>
              <a:rPr lang="en-GB" sz="2400" dirty="0">
                <a:solidFill>
                  <a:schemeClr val="bg1"/>
                </a:solidFill>
                <a:latin typeface="Century Gothic" panose="020B0502020202020204" pitchFamily="34" charset="0"/>
              </a:rPr>
              <a:t>Content locks on mobile networks</a:t>
            </a:r>
          </a:p>
          <a:p>
            <a:pPr>
              <a:lnSpc>
                <a:spcPts val="2800"/>
              </a:lnSpc>
              <a:spcAft>
                <a:spcPts val="1200"/>
              </a:spcAft>
            </a:pPr>
            <a:r>
              <a:rPr lang="en-GB" sz="2400" dirty="0">
                <a:solidFill>
                  <a:schemeClr val="bg1"/>
                </a:solidFill>
                <a:latin typeface="Century Gothic" panose="020B0502020202020204" pitchFamily="34" charset="0"/>
              </a:rPr>
              <a:t>Safe search on browser search engines (or use child-friendly search engines)</a:t>
            </a:r>
          </a:p>
          <a:p>
            <a:pPr>
              <a:lnSpc>
                <a:spcPts val="2800"/>
              </a:lnSpc>
              <a:spcAft>
                <a:spcPts val="1200"/>
              </a:spcAft>
            </a:pPr>
            <a:r>
              <a:rPr lang="en-GB" sz="2400" dirty="0">
                <a:solidFill>
                  <a:schemeClr val="bg1"/>
                </a:solidFill>
                <a:latin typeface="Century Gothic" panose="020B0502020202020204" pitchFamily="34" charset="0"/>
              </a:rPr>
              <a:t>Content controls in the apps they use or games they play</a:t>
            </a:r>
          </a:p>
        </p:txBody>
      </p:sp>
      <p:sp>
        <p:nvSpPr>
          <p:cNvPr id="3" name="Content Placeholder 9">
            <a:extLst>
              <a:ext uri="{FF2B5EF4-FFF2-40B4-BE49-F238E27FC236}">
                <a16:creationId xmlns:a16="http://schemas.microsoft.com/office/drawing/2014/main" id="{F9EFCCC5-00A1-EC37-D8A1-D3F8714B4AF8}"/>
              </a:ext>
            </a:extLst>
          </p:cNvPr>
          <p:cNvSpPr txBox="1">
            <a:spLocks/>
          </p:cNvSpPr>
          <p:nvPr/>
        </p:nvSpPr>
        <p:spPr>
          <a:xfrm>
            <a:off x="11163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chemeClr val="bg1"/>
                </a:solidFill>
                <a:latin typeface="Century Gothic" panose="020B0502020202020204" pitchFamily="34" charset="0"/>
              </a:rPr>
              <a:t>What to talk about</a:t>
            </a:r>
          </a:p>
        </p:txBody>
      </p:sp>
      <p:sp>
        <p:nvSpPr>
          <p:cNvPr id="9" name="Content Placeholder 9">
            <a:extLst>
              <a:ext uri="{FF2B5EF4-FFF2-40B4-BE49-F238E27FC236}">
                <a16:creationId xmlns:a16="http://schemas.microsoft.com/office/drawing/2014/main" id="{A8947DD6-169A-2677-58B2-11219E7D6F28}"/>
              </a:ext>
            </a:extLst>
          </p:cNvPr>
          <p:cNvSpPr txBox="1">
            <a:spLocks/>
          </p:cNvSpPr>
          <p:nvPr/>
        </p:nvSpPr>
        <p:spPr>
          <a:xfrm>
            <a:off x="64884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chemeClr val="bg1"/>
                </a:solidFill>
                <a:latin typeface="Century Gothic" panose="020B0502020202020204" pitchFamily="34" charset="0"/>
              </a:rPr>
              <a:t>Top tips &amp; tools</a:t>
            </a:r>
          </a:p>
        </p:txBody>
      </p:sp>
    </p:spTree>
    <p:extLst>
      <p:ext uri="{BB962C8B-B14F-4D97-AF65-F5344CB8AC3E}">
        <p14:creationId xmlns:p14="http://schemas.microsoft.com/office/powerpoint/2010/main" val="278817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EA5D6F-B27F-96C4-72DE-510EE71258C9}"/>
              </a:ext>
            </a:extLst>
          </p:cNvPr>
          <p:cNvSpPr>
            <a:spLocks noGrp="1"/>
          </p:cNvSpPr>
          <p:nvPr>
            <p:ph type="title"/>
          </p:nvPr>
        </p:nvSpPr>
        <p:spPr/>
        <p:txBody>
          <a:bodyPr/>
          <a:lstStyle/>
          <a:p>
            <a:r>
              <a:rPr lang="en-GB" dirty="0">
                <a:solidFill>
                  <a:schemeClr val="bg1"/>
                </a:solidFill>
                <a:latin typeface="Century Gothic" panose="020B0502020202020204" pitchFamily="34" charset="0"/>
              </a:rPr>
              <a:t>Dealing with inappropriate CONDUCT</a:t>
            </a:r>
          </a:p>
        </p:txBody>
      </p:sp>
      <p:sp>
        <p:nvSpPr>
          <p:cNvPr id="6" name="Content Placeholder 9">
            <a:extLst>
              <a:ext uri="{FF2B5EF4-FFF2-40B4-BE49-F238E27FC236}">
                <a16:creationId xmlns:a16="http://schemas.microsoft.com/office/drawing/2014/main" id="{476757B1-4897-4397-773B-26EC7B4D60B4}"/>
              </a:ext>
            </a:extLst>
          </p:cNvPr>
          <p:cNvSpPr>
            <a:spLocks noGrp="1"/>
          </p:cNvSpPr>
          <p:nvPr>
            <p:ph idx="1"/>
          </p:nvPr>
        </p:nvSpPr>
        <p:spPr>
          <a:xfrm>
            <a:off x="571500" y="2411730"/>
            <a:ext cx="5360670" cy="4446270"/>
          </a:xfrm>
        </p:spPr>
        <p:txBody>
          <a:bodyPr vert="horz" lIns="91440" tIns="45720" rIns="91440" bIns="45720" rtlCol="0" anchor="t">
            <a:normAutofit fontScale="85000" lnSpcReduction="10000"/>
          </a:bodyPr>
          <a:lstStyle/>
          <a:p>
            <a:pPr>
              <a:lnSpc>
                <a:spcPts val="2800"/>
              </a:lnSpc>
              <a:spcAft>
                <a:spcPts val="1200"/>
              </a:spcAft>
            </a:pPr>
            <a:r>
              <a:rPr lang="en-GB" sz="2400" dirty="0">
                <a:solidFill>
                  <a:schemeClr val="bg1"/>
                </a:solidFill>
                <a:latin typeface="Century Gothic" panose="020B0502020202020204" pitchFamily="34" charset="0"/>
              </a:rPr>
              <a:t>Talk to a trusted adult if they experience anything upsetting online or if they’re not sure about something</a:t>
            </a:r>
          </a:p>
          <a:p>
            <a:pPr>
              <a:lnSpc>
                <a:spcPts val="2800"/>
              </a:lnSpc>
              <a:spcAft>
                <a:spcPts val="1200"/>
              </a:spcAft>
            </a:pPr>
            <a:r>
              <a:rPr lang="en-GB" sz="2400" dirty="0">
                <a:solidFill>
                  <a:schemeClr val="bg1"/>
                </a:solidFill>
                <a:latin typeface="Century Gothic" panose="020B0502020202020204" pitchFamily="34" charset="0"/>
              </a:rPr>
              <a:t>Think carefully about sharing images or videos of others without permission</a:t>
            </a:r>
          </a:p>
          <a:p>
            <a:pPr>
              <a:lnSpc>
                <a:spcPts val="2800"/>
              </a:lnSpc>
              <a:spcAft>
                <a:spcPts val="1200"/>
              </a:spcAft>
            </a:pPr>
            <a:r>
              <a:rPr lang="en-GB" sz="2400" dirty="0">
                <a:solidFill>
                  <a:schemeClr val="bg1"/>
                </a:solidFill>
                <a:latin typeface="Century Gothic" panose="020B0502020202020204" pitchFamily="34" charset="0"/>
              </a:rPr>
              <a:t>Every action they take creates a digital footprint, which creates a picture of who they are; so, be responsible.</a:t>
            </a:r>
          </a:p>
          <a:p>
            <a:pPr>
              <a:lnSpc>
                <a:spcPts val="2800"/>
              </a:lnSpc>
              <a:spcAft>
                <a:spcPts val="1200"/>
              </a:spcAft>
            </a:pPr>
            <a:endParaRPr lang="en-GB" sz="2400" dirty="0">
              <a:solidFill>
                <a:schemeClr val="bg1"/>
              </a:solidFill>
              <a:latin typeface="Century Gothic" panose="020B0502020202020204" pitchFamily="34" charset="0"/>
            </a:endParaRPr>
          </a:p>
        </p:txBody>
      </p:sp>
      <p:sp>
        <p:nvSpPr>
          <p:cNvPr id="2" name="Content Placeholder 9">
            <a:extLst>
              <a:ext uri="{FF2B5EF4-FFF2-40B4-BE49-F238E27FC236}">
                <a16:creationId xmlns:a16="http://schemas.microsoft.com/office/drawing/2014/main" id="{7F2E94DF-BD6A-71A7-C6ED-36F7BFF0382A}"/>
              </a:ext>
            </a:extLst>
          </p:cNvPr>
          <p:cNvSpPr txBox="1">
            <a:spLocks/>
          </p:cNvSpPr>
          <p:nvPr/>
        </p:nvSpPr>
        <p:spPr>
          <a:xfrm>
            <a:off x="6259830" y="2411729"/>
            <a:ext cx="5093970" cy="4171949"/>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Aft>
                <a:spcPts val="1200"/>
              </a:spcAft>
            </a:pPr>
            <a:r>
              <a:rPr lang="en-GB" sz="2400" dirty="0">
                <a:solidFill>
                  <a:schemeClr val="bg1"/>
                </a:solidFill>
                <a:latin typeface="Century Gothic" panose="020B0502020202020204" pitchFamily="34" charset="0"/>
              </a:rPr>
              <a:t>Demonstrate healthy behaviour both offline and online</a:t>
            </a:r>
          </a:p>
          <a:p>
            <a:pPr>
              <a:lnSpc>
                <a:spcPts val="2800"/>
              </a:lnSpc>
              <a:spcAft>
                <a:spcPts val="1200"/>
              </a:spcAft>
            </a:pPr>
            <a:r>
              <a:rPr lang="en-GB" sz="2400" dirty="0">
                <a:solidFill>
                  <a:schemeClr val="bg1"/>
                </a:solidFill>
                <a:latin typeface="Century Gothic" panose="020B0502020202020204" pitchFamily="34" charset="0"/>
              </a:rPr>
              <a:t>Block age-inappropriate websites on broadband or using parental controls apps</a:t>
            </a:r>
          </a:p>
          <a:p>
            <a:pPr>
              <a:lnSpc>
                <a:spcPts val="2800"/>
              </a:lnSpc>
              <a:spcAft>
                <a:spcPts val="1200"/>
              </a:spcAft>
            </a:pPr>
            <a:r>
              <a:rPr lang="en-GB" sz="2400" dirty="0">
                <a:solidFill>
                  <a:schemeClr val="bg1"/>
                </a:solidFill>
                <a:latin typeface="Century Gothic" panose="020B0502020202020204" pitchFamily="34" charset="0"/>
              </a:rPr>
              <a:t>Report inappropriate posts or content on social media or other apps to web providers or the Internet Watch Foundation.</a:t>
            </a:r>
          </a:p>
        </p:txBody>
      </p:sp>
      <p:sp>
        <p:nvSpPr>
          <p:cNvPr id="3" name="Content Placeholder 9">
            <a:extLst>
              <a:ext uri="{FF2B5EF4-FFF2-40B4-BE49-F238E27FC236}">
                <a16:creationId xmlns:a16="http://schemas.microsoft.com/office/drawing/2014/main" id="{F9EFCCC5-00A1-EC37-D8A1-D3F8714B4AF8}"/>
              </a:ext>
            </a:extLst>
          </p:cNvPr>
          <p:cNvSpPr txBox="1">
            <a:spLocks/>
          </p:cNvSpPr>
          <p:nvPr/>
        </p:nvSpPr>
        <p:spPr>
          <a:xfrm>
            <a:off x="11163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chemeClr val="bg1"/>
                </a:solidFill>
                <a:latin typeface="Century Gothic" panose="020B0502020202020204" pitchFamily="34" charset="0"/>
              </a:rPr>
              <a:t>What to talk about</a:t>
            </a:r>
          </a:p>
        </p:txBody>
      </p:sp>
      <p:sp>
        <p:nvSpPr>
          <p:cNvPr id="9" name="Content Placeholder 9">
            <a:extLst>
              <a:ext uri="{FF2B5EF4-FFF2-40B4-BE49-F238E27FC236}">
                <a16:creationId xmlns:a16="http://schemas.microsoft.com/office/drawing/2014/main" id="{A8947DD6-169A-2677-58B2-11219E7D6F28}"/>
              </a:ext>
            </a:extLst>
          </p:cNvPr>
          <p:cNvSpPr txBox="1">
            <a:spLocks/>
          </p:cNvSpPr>
          <p:nvPr/>
        </p:nvSpPr>
        <p:spPr>
          <a:xfrm>
            <a:off x="64884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chemeClr val="bg1"/>
                </a:solidFill>
                <a:latin typeface="Century Gothic" panose="020B0502020202020204" pitchFamily="34" charset="0"/>
              </a:rPr>
              <a:t>Top tips &amp; tools</a:t>
            </a:r>
          </a:p>
        </p:txBody>
      </p:sp>
    </p:spTree>
    <p:extLst>
      <p:ext uri="{BB962C8B-B14F-4D97-AF65-F5344CB8AC3E}">
        <p14:creationId xmlns:p14="http://schemas.microsoft.com/office/powerpoint/2010/main" val="162754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EA5D6F-B27F-96C4-72DE-510EE71258C9}"/>
              </a:ext>
            </a:extLst>
          </p:cNvPr>
          <p:cNvSpPr>
            <a:spLocks noGrp="1"/>
          </p:cNvSpPr>
          <p:nvPr>
            <p:ph type="title"/>
          </p:nvPr>
        </p:nvSpPr>
        <p:spPr/>
        <p:txBody>
          <a:bodyPr/>
          <a:lstStyle/>
          <a:p>
            <a:r>
              <a:rPr lang="en-GB" dirty="0">
                <a:solidFill>
                  <a:schemeClr val="bg1"/>
                </a:solidFill>
                <a:latin typeface="Century Gothic" panose="020B0502020202020204" pitchFamily="34" charset="0"/>
              </a:rPr>
              <a:t>Dealing with inappropriate COMMERCE</a:t>
            </a:r>
          </a:p>
        </p:txBody>
      </p:sp>
      <p:sp>
        <p:nvSpPr>
          <p:cNvPr id="6" name="Content Placeholder 9">
            <a:extLst>
              <a:ext uri="{FF2B5EF4-FFF2-40B4-BE49-F238E27FC236}">
                <a16:creationId xmlns:a16="http://schemas.microsoft.com/office/drawing/2014/main" id="{476757B1-4897-4397-773B-26EC7B4D60B4}"/>
              </a:ext>
            </a:extLst>
          </p:cNvPr>
          <p:cNvSpPr>
            <a:spLocks noGrp="1"/>
          </p:cNvSpPr>
          <p:nvPr>
            <p:ph idx="1"/>
          </p:nvPr>
        </p:nvSpPr>
        <p:spPr>
          <a:xfrm>
            <a:off x="838200" y="2411730"/>
            <a:ext cx="5093970" cy="4171949"/>
          </a:xfrm>
        </p:spPr>
        <p:txBody>
          <a:bodyPr vert="horz" lIns="91440" tIns="45720" rIns="91440" bIns="45720" rtlCol="0" anchor="t">
            <a:normAutofit fontScale="92500"/>
          </a:bodyPr>
          <a:lstStyle/>
          <a:p>
            <a:pPr>
              <a:lnSpc>
                <a:spcPts val="2800"/>
              </a:lnSpc>
              <a:spcAft>
                <a:spcPts val="1200"/>
              </a:spcAft>
            </a:pPr>
            <a:r>
              <a:rPr lang="en-GB" sz="2400" dirty="0">
                <a:solidFill>
                  <a:schemeClr val="bg1"/>
                </a:solidFill>
                <a:latin typeface="Century Gothic" panose="020B0502020202020204" pitchFamily="34" charset="0"/>
              </a:rPr>
              <a:t>Talk about scams, including what they could look like and the harm they could lead to</a:t>
            </a:r>
          </a:p>
          <a:p>
            <a:pPr>
              <a:lnSpc>
                <a:spcPts val="2800"/>
              </a:lnSpc>
              <a:spcAft>
                <a:spcPts val="1200"/>
              </a:spcAft>
            </a:pPr>
            <a:r>
              <a:rPr lang="en-GB" sz="2400" dirty="0">
                <a:solidFill>
                  <a:schemeClr val="bg1"/>
                </a:solidFill>
                <a:latin typeface="Century Gothic" panose="020B0502020202020204" pitchFamily="34" charset="0"/>
              </a:rPr>
              <a:t>Encourage them to come to you or another trusted adult if they’re not sure if something is trustworthy</a:t>
            </a:r>
          </a:p>
          <a:p>
            <a:pPr>
              <a:lnSpc>
                <a:spcPts val="2800"/>
              </a:lnSpc>
              <a:spcAft>
                <a:spcPts val="1200"/>
              </a:spcAft>
            </a:pPr>
            <a:r>
              <a:rPr lang="en-GB" sz="2400" dirty="0">
                <a:solidFill>
                  <a:schemeClr val="bg1"/>
                </a:solidFill>
                <a:latin typeface="Century Gothic" panose="020B0502020202020204" pitchFamily="34" charset="0"/>
              </a:rPr>
              <a:t>Avoid clicking on unknown links or responding to unexpected emails/text/WhatsApp messages</a:t>
            </a:r>
          </a:p>
          <a:p>
            <a:pPr>
              <a:lnSpc>
                <a:spcPts val="2800"/>
              </a:lnSpc>
              <a:spcAft>
                <a:spcPts val="1200"/>
              </a:spcAft>
            </a:pPr>
            <a:endParaRPr lang="en-GB" sz="2400" dirty="0">
              <a:solidFill>
                <a:schemeClr val="bg1"/>
              </a:solidFill>
              <a:latin typeface="Century Gothic" panose="020B0502020202020204" pitchFamily="34" charset="0"/>
            </a:endParaRPr>
          </a:p>
        </p:txBody>
      </p:sp>
      <p:sp>
        <p:nvSpPr>
          <p:cNvPr id="2" name="Content Placeholder 9">
            <a:extLst>
              <a:ext uri="{FF2B5EF4-FFF2-40B4-BE49-F238E27FC236}">
                <a16:creationId xmlns:a16="http://schemas.microsoft.com/office/drawing/2014/main" id="{7F2E94DF-BD6A-71A7-C6ED-36F7BFF0382A}"/>
              </a:ext>
            </a:extLst>
          </p:cNvPr>
          <p:cNvSpPr txBox="1">
            <a:spLocks/>
          </p:cNvSpPr>
          <p:nvPr/>
        </p:nvSpPr>
        <p:spPr>
          <a:xfrm>
            <a:off x="6259830" y="2411729"/>
            <a:ext cx="5093970" cy="4446271"/>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Aft>
                <a:spcPts val="1200"/>
              </a:spcAft>
            </a:pPr>
            <a:r>
              <a:rPr lang="en-GB" sz="2400" dirty="0">
                <a:solidFill>
                  <a:schemeClr val="bg1"/>
                </a:solidFill>
                <a:latin typeface="Century Gothic" panose="020B0502020202020204" pitchFamily="34" charset="0"/>
              </a:rPr>
              <a:t>Stay informed about scams that your child could come across in social media or video games</a:t>
            </a:r>
          </a:p>
          <a:p>
            <a:pPr>
              <a:lnSpc>
                <a:spcPts val="2800"/>
              </a:lnSpc>
              <a:spcAft>
                <a:spcPts val="1200"/>
              </a:spcAft>
            </a:pPr>
            <a:r>
              <a:rPr lang="en-GB" sz="2400" dirty="0">
                <a:solidFill>
                  <a:schemeClr val="bg1"/>
                </a:solidFill>
                <a:latin typeface="Century Gothic" panose="020B0502020202020204" pitchFamily="34" charset="0"/>
              </a:rPr>
              <a:t>Install cyber security software on your child’s devices – there are free and paid-for options available</a:t>
            </a:r>
          </a:p>
          <a:p>
            <a:pPr>
              <a:lnSpc>
                <a:spcPts val="2800"/>
              </a:lnSpc>
              <a:spcAft>
                <a:spcPts val="1200"/>
              </a:spcAft>
            </a:pPr>
            <a:r>
              <a:rPr lang="en-GB" sz="2400" dirty="0">
                <a:solidFill>
                  <a:schemeClr val="bg1"/>
                </a:solidFill>
                <a:latin typeface="Century Gothic" panose="020B0502020202020204" pitchFamily="34" charset="0"/>
              </a:rPr>
              <a:t>Where relevant, set up parental controls that restrict spending or require a PIN so you can check purchases first.</a:t>
            </a:r>
          </a:p>
        </p:txBody>
      </p:sp>
      <p:sp>
        <p:nvSpPr>
          <p:cNvPr id="3" name="Content Placeholder 9">
            <a:extLst>
              <a:ext uri="{FF2B5EF4-FFF2-40B4-BE49-F238E27FC236}">
                <a16:creationId xmlns:a16="http://schemas.microsoft.com/office/drawing/2014/main" id="{F9EFCCC5-00A1-EC37-D8A1-D3F8714B4AF8}"/>
              </a:ext>
            </a:extLst>
          </p:cNvPr>
          <p:cNvSpPr txBox="1">
            <a:spLocks/>
          </p:cNvSpPr>
          <p:nvPr/>
        </p:nvSpPr>
        <p:spPr>
          <a:xfrm>
            <a:off x="11163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chemeClr val="bg1"/>
                </a:solidFill>
                <a:latin typeface="Century Gothic" panose="020B0502020202020204" pitchFamily="34" charset="0"/>
              </a:rPr>
              <a:t>What to talk about</a:t>
            </a:r>
          </a:p>
        </p:txBody>
      </p:sp>
      <p:sp>
        <p:nvSpPr>
          <p:cNvPr id="9" name="Content Placeholder 9">
            <a:extLst>
              <a:ext uri="{FF2B5EF4-FFF2-40B4-BE49-F238E27FC236}">
                <a16:creationId xmlns:a16="http://schemas.microsoft.com/office/drawing/2014/main" id="{A8947DD6-169A-2677-58B2-11219E7D6F28}"/>
              </a:ext>
            </a:extLst>
          </p:cNvPr>
          <p:cNvSpPr txBox="1">
            <a:spLocks/>
          </p:cNvSpPr>
          <p:nvPr/>
        </p:nvSpPr>
        <p:spPr>
          <a:xfrm>
            <a:off x="64884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chemeClr val="bg1"/>
                </a:solidFill>
                <a:latin typeface="Century Gothic" panose="020B0502020202020204" pitchFamily="34" charset="0"/>
              </a:rPr>
              <a:t>Top tips &amp; tools</a:t>
            </a:r>
          </a:p>
        </p:txBody>
      </p:sp>
    </p:spTree>
    <p:extLst>
      <p:ext uri="{BB962C8B-B14F-4D97-AF65-F5344CB8AC3E}">
        <p14:creationId xmlns:p14="http://schemas.microsoft.com/office/powerpoint/2010/main" val="249306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latin typeface="Century Gothic" panose="020B0502020202020204" pitchFamily="34" charset="0"/>
              </a:rPr>
              <a:t>Risk is not harm</a:t>
            </a:r>
          </a:p>
        </p:txBody>
      </p:sp>
      <p:sp>
        <p:nvSpPr>
          <p:cNvPr id="9"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22910" y="1789554"/>
            <a:ext cx="10930890" cy="4725546"/>
          </a:xfrm>
        </p:spPr>
        <p:txBody>
          <a:bodyPr vert="horz" lIns="91440" tIns="45720" rIns="91440" bIns="45720" rtlCol="0" anchor="t">
            <a:normAutofit/>
          </a:bodyPr>
          <a:lstStyle/>
          <a:p>
            <a:pPr marL="0" indent="0">
              <a:lnSpc>
                <a:spcPts val="2800"/>
              </a:lnSpc>
              <a:spcAft>
                <a:spcPts val="1200"/>
              </a:spcAft>
              <a:buNone/>
            </a:pPr>
            <a:r>
              <a:rPr lang="en-GB" sz="2400" dirty="0">
                <a:solidFill>
                  <a:schemeClr val="bg1"/>
                </a:solidFill>
                <a:latin typeface="Century Gothic" panose="020B0502020202020204" pitchFamily="34" charset="0"/>
              </a:rPr>
              <a:t>While risk-taking can lead to harm, it more often results in children discovering new passions and abilities. </a:t>
            </a:r>
          </a:p>
          <a:p>
            <a:pPr marL="0" indent="0">
              <a:lnSpc>
                <a:spcPts val="2800"/>
              </a:lnSpc>
              <a:spcAft>
                <a:spcPts val="1200"/>
              </a:spcAft>
              <a:buNone/>
            </a:pPr>
            <a:r>
              <a:rPr lang="en-GB" sz="2400" dirty="0">
                <a:solidFill>
                  <a:schemeClr val="bg1"/>
                </a:solidFill>
                <a:latin typeface="Century Gothic" panose="020B0502020202020204" pitchFamily="34" charset="0"/>
              </a:rPr>
              <a:t>Positive actions can limit risks from becoming harmful. Here are 5 tips:</a:t>
            </a:r>
          </a:p>
          <a:p>
            <a:pPr marL="457200" indent="-457200">
              <a:lnSpc>
                <a:spcPts val="2800"/>
              </a:lnSpc>
              <a:spcAft>
                <a:spcPts val="1200"/>
              </a:spcAft>
              <a:buFont typeface="+mj-lt"/>
              <a:buAutoNum type="arabicPeriod"/>
            </a:pPr>
            <a:r>
              <a:rPr lang="en-GB" sz="2400" dirty="0">
                <a:solidFill>
                  <a:schemeClr val="bg1"/>
                </a:solidFill>
                <a:latin typeface="Century Gothic" panose="020B0502020202020204" pitchFamily="34" charset="0"/>
              </a:rPr>
              <a:t>Understand the risks</a:t>
            </a:r>
          </a:p>
          <a:p>
            <a:pPr marL="457200" indent="-457200">
              <a:lnSpc>
                <a:spcPts val="2800"/>
              </a:lnSpc>
              <a:spcAft>
                <a:spcPts val="1200"/>
              </a:spcAft>
              <a:buFont typeface="+mj-lt"/>
              <a:buAutoNum type="arabicPeriod"/>
            </a:pPr>
            <a:r>
              <a:rPr lang="en-GB" sz="2400" dirty="0">
                <a:solidFill>
                  <a:schemeClr val="bg1"/>
                </a:solidFill>
                <a:latin typeface="Century Gothic" panose="020B0502020202020204" pitchFamily="34" charset="0"/>
              </a:rPr>
              <a:t>Communicate regularly</a:t>
            </a:r>
          </a:p>
          <a:p>
            <a:pPr marL="457200" indent="-457200">
              <a:lnSpc>
                <a:spcPts val="2800"/>
              </a:lnSpc>
              <a:spcAft>
                <a:spcPts val="1200"/>
              </a:spcAft>
              <a:buFont typeface="+mj-lt"/>
              <a:buAutoNum type="arabicPeriod"/>
            </a:pPr>
            <a:r>
              <a:rPr lang="en-GB" sz="2400" dirty="0">
                <a:solidFill>
                  <a:schemeClr val="bg1"/>
                </a:solidFill>
                <a:latin typeface="Century Gothic" panose="020B0502020202020204" pitchFamily="34" charset="0"/>
              </a:rPr>
              <a:t>Keep risks in proportion</a:t>
            </a:r>
          </a:p>
          <a:p>
            <a:pPr marL="457200" indent="-457200">
              <a:lnSpc>
                <a:spcPts val="2800"/>
              </a:lnSpc>
              <a:spcAft>
                <a:spcPts val="1200"/>
              </a:spcAft>
              <a:buFont typeface="+mj-lt"/>
              <a:buAutoNum type="arabicPeriod"/>
            </a:pPr>
            <a:r>
              <a:rPr lang="en-GB" sz="2400" dirty="0">
                <a:solidFill>
                  <a:schemeClr val="bg1"/>
                </a:solidFill>
                <a:latin typeface="Century Gothic" panose="020B0502020202020204" pitchFamily="34" charset="0"/>
              </a:rPr>
              <a:t>Agree on helpful mediation strategies</a:t>
            </a:r>
          </a:p>
          <a:p>
            <a:pPr marL="457200" indent="-457200">
              <a:lnSpc>
                <a:spcPts val="2800"/>
              </a:lnSpc>
              <a:spcAft>
                <a:spcPts val="1200"/>
              </a:spcAft>
              <a:buFont typeface="+mj-lt"/>
              <a:buAutoNum type="arabicPeriod"/>
            </a:pPr>
            <a:r>
              <a:rPr lang="en-GB" sz="2400" dirty="0">
                <a:solidFill>
                  <a:schemeClr val="bg1"/>
                </a:solidFill>
                <a:latin typeface="Century Gothic" panose="020B0502020202020204" pitchFamily="34" charset="0"/>
              </a:rPr>
              <a:t>Develop coping strategies to foster resilience</a:t>
            </a:r>
          </a:p>
        </p:txBody>
      </p:sp>
    </p:spTree>
    <p:extLst>
      <p:ext uri="{BB962C8B-B14F-4D97-AF65-F5344CB8AC3E}">
        <p14:creationId xmlns:p14="http://schemas.microsoft.com/office/powerpoint/2010/main" val="64763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latin typeface="Century Gothic" panose="020B0502020202020204" pitchFamily="34" charset="0"/>
              </a:rPr>
              <a:t>Online bullying (cyberbullying)</a:t>
            </a:r>
          </a:p>
        </p:txBody>
      </p:sp>
      <p:sp>
        <p:nvSpPr>
          <p:cNvPr id="9"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22910" y="1789554"/>
            <a:ext cx="6903720" cy="4904198"/>
          </a:xfrm>
        </p:spPr>
        <p:txBody>
          <a:bodyPr vert="horz" lIns="91440" tIns="45720" rIns="91440" bIns="45720" rtlCol="0" anchor="t">
            <a:normAutofit fontScale="85000" lnSpcReduction="10000"/>
          </a:bodyPr>
          <a:lstStyle/>
          <a:p>
            <a:pPr>
              <a:lnSpc>
                <a:spcPts val="2800"/>
              </a:lnSpc>
              <a:spcAft>
                <a:spcPts val="1200"/>
              </a:spcAft>
            </a:pPr>
            <a:r>
              <a:rPr lang="en-GB" sz="2400" dirty="0">
                <a:solidFill>
                  <a:schemeClr val="bg1"/>
                </a:solidFill>
                <a:latin typeface="Century Gothic" panose="020B0502020202020204" pitchFamily="34" charset="0"/>
              </a:rPr>
              <a:t>Online bullying is more difficult to escape than ‘traditional’ bullying</a:t>
            </a:r>
            <a:endParaRPr lang="en-GB" sz="2000" dirty="0">
              <a:solidFill>
                <a:schemeClr val="bg1"/>
              </a:solidFill>
              <a:latin typeface="Century Gothic" panose="020B0502020202020204" pitchFamily="34" charset="0"/>
            </a:endParaRPr>
          </a:p>
          <a:p>
            <a:pPr>
              <a:lnSpc>
                <a:spcPts val="2800"/>
              </a:lnSpc>
              <a:spcAft>
                <a:spcPts val="1200"/>
              </a:spcAft>
            </a:pPr>
            <a:r>
              <a:rPr lang="en-GB" sz="2400" dirty="0">
                <a:solidFill>
                  <a:schemeClr val="bg1"/>
                </a:solidFill>
                <a:latin typeface="Century Gothic" panose="020B0502020202020204" pitchFamily="34" charset="0"/>
              </a:rPr>
              <a:t>It can happen between friends or strangers</a:t>
            </a:r>
          </a:p>
          <a:p>
            <a:pPr>
              <a:lnSpc>
                <a:spcPts val="2800"/>
              </a:lnSpc>
              <a:spcAft>
                <a:spcPts val="1200"/>
              </a:spcAft>
            </a:pPr>
            <a:r>
              <a:rPr lang="en-GB" sz="2400" dirty="0">
                <a:solidFill>
                  <a:schemeClr val="bg1"/>
                </a:solidFill>
                <a:latin typeface="Century Gothic" panose="020B0502020202020204" pitchFamily="34" charset="0"/>
              </a:rPr>
              <a:t>It can happen in video games, on social media, in messaging apps, etc.</a:t>
            </a:r>
          </a:p>
          <a:p>
            <a:pPr>
              <a:lnSpc>
                <a:spcPts val="2800"/>
              </a:lnSpc>
              <a:spcAft>
                <a:spcPts val="1200"/>
              </a:spcAft>
            </a:pPr>
            <a:r>
              <a:rPr lang="en-GB" sz="2400" dirty="0">
                <a:solidFill>
                  <a:schemeClr val="bg1"/>
                </a:solidFill>
                <a:latin typeface="Century Gothic" panose="020B0502020202020204" pitchFamily="34" charset="0"/>
              </a:rPr>
              <a:t>About </a:t>
            </a:r>
            <a:r>
              <a:rPr lang="en-GB" sz="2400" b="1" dirty="0">
                <a:solidFill>
                  <a:schemeClr val="bg1"/>
                </a:solidFill>
                <a:latin typeface="Century Gothic" panose="020B0502020202020204" pitchFamily="34" charset="0"/>
              </a:rPr>
              <a:t>1 in 10 </a:t>
            </a:r>
            <a:r>
              <a:rPr lang="en-GB" sz="2400" dirty="0">
                <a:solidFill>
                  <a:schemeClr val="bg1"/>
                </a:solidFill>
                <a:latin typeface="Century Gothic" panose="020B0502020202020204" pitchFamily="34" charset="0"/>
              </a:rPr>
              <a:t>children say they have experienced online bullying. This increases for children with SEN needs or similar vulnerabilities.</a:t>
            </a:r>
          </a:p>
          <a:p>
            <a:pPr marL="0" indent="0">
              <a:lnSpc>
                <a:spcPts val="2800"/>
              </a:lnSpc>
              <a:spcAft>
                <a:spcPts val="1200"/>
              </a:spcAft>
              <a:buNone/>
            </a:pPr>
            <a:r>
              <a:rPr lang="en-GB" sz="2400" dirty="0">
                <a:solidFill>
                  <a:schemeClr val="bg1"/>
                </a:solidFill>
                <a:latin typeface="Century Gothic" panose="020B0502020202020204" pitchFamily="34" charset="0"/>
              </a:rPr>
              <a:t>Set parental controls, talk about healthy behaviour and show your child how to block and report content.</a:t>
            </a:r>
            <a:endParaRPr lang="en-GB" sz="2000" dirty="0">
              <a:solidFill>
                <a:schemeClr val="bg1"/>
              </a:solidFill>
              <a:latin typeface="Century Gothic" panose="020B0502020202020204" pitchFamily="34" charset="0"/>
            </a:endParaRPr>
          </a:p>
        </p:txBody>
      </p:sp>
      <p:sp>
        <p:nvSpPr>
          <p:cNvPr id="15" name="Rectangle 14">
            <a:extLst>
              <a:ext uri="{FF2B5EF4-FFF2-40B4-BE49-F238E27FC236}">
                <a16:creationId xmlns:a16="http://schemas.microsoft.com/office/drawing/2014/main" id="{1D576961-8527-6B2D-19B5-71042B754B62}"/>
              </a:ext>
            </a:extLst>
          </p:cNvPr>
          <p:cNvSpPr/>
          <p:nvPr/>
        </p:nvSpPr>
        <p:spPr>
          <a:xfrm>
            <a:off x="9904456" y="4768856"/>
            <a:ext cx="2011375" cy="1965959"/>
          </a:xfrm>
          <a:prstGeom prst="rect">
            <a:avLst/>
          </a:prstGeom>
          <a:solidFill>
            <a:srgbClr val="FF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entury Gothic" panose="020B0502020202020204" pitchFamily="34" charset="0"/>
            </a:endParaRPr>
          </a:p>
        </p:txBody>
      </p:sp>
      <p:pic>
        <p:nvPicPr>
          <p:cNvPr id="5" name="Picture 4" descr="A group of blue and orange chat bubbles&#10;&#10;Description automatically generated">
            <a:extLst>
              <a:ext uri="{FF2B5EF4-FFF2-40B4-BE49-F238E27FC236}">
                <a16:creationId xmlns:a16="http://schemas.microsoft.com/office/drawing/2014/main" id="{CDC5D2CC-A838-93C8-E324-16E7803B1666}"/>
              </a:ext>
            </a:extLst>
          </p:cNvPr>
          <p:cNvPicPr>
            <a:picLocks noChangeAspect="1"/>
          </p:cNvPicPr>
          <p:nvPr/>
        </p:nvPicPr>
        <p:blipFill rotWithShape="1">
          <a:blip r:embed="rId3">
            <a:extLst>
              <a:ext uri="{28A0092B-C50C-407E-A947-70E740481C1C}">
                <a14:useLocalDpi xmlns:a14="http://schemas.microsoft.com/office/drawing/2010/main" val="0"/>
              </a:ext>
            </a:extLst>
          </a:blip>
          <a:srcRect t="53264"/>
          <a:stretch/>
        </p:blipFill>
        <p:spPr>
          <a:xfrm>
            <a:off x="9810123" y="2923320"/>
            <a:ext cx="1752202" cy="1257732"/>
          </a:xfrm>
          <a:prstGeom prst="rect">
            <a:avLst/>
          </a:prstGeom>
        </p:spPr>
      </p:pic>
      <p:pic>
        <p:nvPicPr>
          <p:cNvPr id="8" name="Picture 7" descr="A group of purple and pink rectangular objects with dots&#10;&#10;Description automatically generated">
            <a:extLst>
              <a:ext uri="{FF2B5EF4-FFF2-40B4-BE49-F238E27FC236}">
                <a16:creationId xmlns:a16="http://schemas.microsoft.com/office/drawing/2014/main" id="{B0F266B4-4D2D-4E10-6192-1B494386B177}"/>
              </a:ext>
            </a:extLst>
          </p:cNvPr>
          <p:cNvPicPr>
            <a:picLocks noChangeAspect="1"/>
          </p:cNvPicPr>
          <p:nvPr/>
        </p:nvPicPr>
        <p:blipFill rotWithShape="1">
          <a:blip r:embed="rId4">
            <a:extLst>
              <a:ext uri="{28A0092B-C50C-407E-A947-70E740481C1C}">
                <a14:useLocalDpi xmlns:a14="http://schemas.microsoft.com/office/drawing/2010/main" val="0"/>
              </a:ext>
            </a:extLst>
          </a:blip>
          <a:srcRect b="54183"/>
          <a:stretch/>
        </p:blipFill>
        <p:spPr>
          <a:xfrm>
            <a:off x="8258399" y="1678683"/>
            <a:ext cx="2005878" cy="1411487"/>
          </a:xfrm>
          <a:prstGeom prst="rect">
            <a:avLst/>
          </a:prstGeom>
        </p:spPr>
      </p:pic>
      <p:sp>
        <p:nvSpPr>
          <p:cNvPr id="10" name="TextBox 9">
            <a:extLst>
              <a:ext uri="{FF2B5EF4-FFF2-40B4-BE49-F238E27FC236}">
                <a16:creationId xmlns:a16="http://schemas.microsoft.com/office/drawing/2014/main" id="{8E819934-B3B4-2D66-9D9E-FF123C66C13A}"/>
              </a:ext>
            </a:extLst>
          </p:cNvPr>
          <p:cNvSpPr txBox="1"/>
          <p:nvPr/>
        </p:nvSpPr>
        <p:spPr>
          <a:xfrm>
            <a:off x="7625122" y="4895678"/>
            <a:ext cx="2305467" cy="1200329"/>
          </a:xfrm>
          <a:prstGeom prst="rect">
            <a:avLst/>
          </a:prstGeom>
          <a:noFill/>
        </p:spPr>
        <p:txBody>
          <a:bodyPr wrap="square" rtlCol="0">
            <a:spAutoFit/>
          </a:bodyPr>
          <a:lstStyle/>
          <a:p>
            <a:r>
              <a:rPr lang="en-GB" sz="2400" b="1" dirty="0">
                <a:solidFill>
                  <a:schemeClr val="bg1"/>
                </a:solidFill>
                <a:latin typeface="Century Gothic" panose="020B0502020202020204" pitchFamily="34" charset="0"/>
                <a:cs typeface="Arial" panose="020B0604020202020204" pitchFamily="34" charset="0"/>
              </a:rPr>
              <a:t>Cyberbullying conversation guide</a:t>
            </a:r>
          </a:p>
        </p:txBody>
      </p:sp>
      <p:sp>
        <p:nvSpPr>
          <p:cNvPr id="12" name="Arrow: Right 11">
            <a:extLst>
              <a:ext uri="{FF2B5EF4-FFF2-40B4-BE49-F238E27FC236}">
                <a16:creationId xmlns:a16="http://schemas.microsoft.com/office/drawing/2014/main" id="{2DA69F05-C95D-D464-0DBA-861723C9BE51}"/>
              </a:ext>
            </a:extLst>
          </p:cNvPr>
          <p:cNvSpPr/>
          <p:nvPr/>
        </p:nvSpPr>
        <p:spPr>
          <a:xfrm>
            <a:off x="8823987" y="5751834"/>
            <a:ext cx="923074" cy="688346"/>
          </a:xfrm>
          <a:prstGeom prst="rightArrow">
            <a:avLst/>
          </a:prstGeom>
          <a:solidFill>
            <a:srgbClr val="FF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entury Gothic" panose="020B0502020202020204" pitchFamily="34" charset="0"/>
            </a:endParaRPr>
          </a:p>
        </p:txBody>
      </p:sp>
      <p:pic>
        <p:nvPicPr>
          <p:cNvPr id="17" name="Picture 16" descr="A qr code with a white background&#10;&#10;Description automatically generated">
            <a:extLst>
              <a:ext uri="{FF2B5EF4-FFF2-40B4-BE49-F238E27FC236}">
                <a16:creationId xmlns:a16="http://schemas.microsoft.com/office/drawing/2014/main" id="{0BAD53A1-27BC-4B15-4DB6-7729C2CF8E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4807" y="4832994"/>
            <a:ext cx="1807622" cy="1819697"/>
          </a:xfrm>
          <a:prstGeom prst="rect">
            <a:avLst/>
          </a:prstGeom>
        </p:spPr>
      </p:pic>
    </p:spTree>
    <p:extLst>
      <p:ext uri="{BB962C8B-B14F-4D97-AF65-F5344CB8AC3E}">
        <p14:creationId xmlns:p14="http://schemas.microsoft.com/office/powerpoint/2010/main" val="9403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a:xfrm>
            <a:off x="1004145" y="484594"/>
            <a:ext cx="9905998" cy="1478570"/>
          </a:xfrm>
        </p:spPr>
        <p:txBody>
          <a:bodyPr/>
          <a:lstStyle/>
          <a:p>
            <a:r>
              <a:rPr lang="en-GB" dirty="0">
                <a:solidFill>
                  <a:schemeClr val="bg1"/>
                </a:solidFill>
                <a:latin typeface="Century Gothic" panose="020B0502020202020204" pitchFamily="34" charset="0"/>
              </a:rPr>
              <a:t>Spending too much time online</a:t>
            </a:r>
          </a:p>
        </p:txBody>
      </p:sp>
      <p:sp>
        <p:nvSpPr>
          <p:cNvPr id="9"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22910" y="1789554"/>
            <a:ext cx="6903720" cy="4904198"/>
          </a:xfrm>
        </p:spPr>
        <p:txBody>
          <a:bodyPr vert="horz" lIns="91440" tIns="45720" rIns="91440" bIns="45720" rtlCol="0" anchor="t">
            <a:normAutofit/>
          </a:bodyPr>
          <a:lstStyle/>
          <a:p>
            <a:pPr>
              <a:lnSpc>
                <a:spcPts val="2800"/>
              </a:lnSpc>
              <a:spcAft>
                <a:spcPts val="1200"/>
              </a:spcAft>
            </a:pPr>
            <a:r>
              <a:rPr lang="en-GB" sz="2400" dirty="0">
                <a:solidFill>
                  <a:schemeClr val="bg1"/>
                </a:solidFill>
                <a:latin typeface="Century Gothic" panose="020B0502020202020204" pitchFamily="34" charset="0"/>
              </a:rPr>
              <a:t>41% of children believe they spend too much time online</a:t>
            </a:r>
          </a:p>
          <a:p>
            <a:pPr>
              <a:lnSpc>
                <a:spcPts val="2800"/>
              </a:lnSpc>
              <a:spcAft>
                <a:spcPts val="1200"/>
              </a:spcAft>
            </a:pPr>
            <a:r>
              <a:rPr lang="en-GB" sz="2400" dirty="0">
                <a:solidFill>
                  <a:schemeClr val="bg1"/>
                </a:solidFill>
                <a:latin typeface="Century Gothic" panose="020B0502020202020204" pitchFamily="34" charset="0"/>
              </a:rPr>
              <a:t>Of these children, most reported it causing them some distress, upset or harm</a:t>
            </a:r>
          </a:p>
          <a:p>
            <a:pPr>
              <a:lnSpc>
                <a:spcPts val="2800"/>
              </a:lnSpc>
              <a:spcAft>
                <a:spcPts val="1200"/>
              </a:spcAft>
            </a:pPr>
            <a:r>
              <a:rPr lang="en-GB" sz="2400" dirty="0">
                <a:solidFill>
                  <a:schemeClr val="bg1"/>
                </a:solidFill>
                <a:latin typeface="Century Gothic" panose="020B0502020202020204" pitchFamily="34" charset="0"/>
              </a:rPr>
              <a:t>Not all screen time is negative, but if your child’s wellbeing is negatively impacted, they need your support.</a:t>
            </a:r>
          </a:p>
          <a:p>
            <a:pPr marL="0" indent="0">
              <a:lnSpc>
                <a:spcPts val="2800"/>
              </a:lnSpc>
              <a:spcAft>
                <a:spcPts val="1200"/>
              </a:spcAft>
              <a:buNone/>
            </a:pPr>
            <a:r>
              <a:rPr lang="en-GB" sz="2400" dirty="0">
                <a:solidFill>
                  <a:schemeClr val="bg1"/>
                </a:solidFill>
                <a:latin typeface="Century Gothic" panose="020B0502020202020204" pitchFamily="34" charset="0"/>
              </a:rPr>
              <a:t>Most games and apps have screen time controls to manage this, but you should also help them find other activities to make their time online positive.</a:t>
            </a:r>
            <a:endParaRPr lang="en-GB" sz="2800" dirty="0">
              <a:solidFill>
                <a:schemeClr val="bg1"/>
              </a:solidFill>
              <a:latin typeface="Century Gothic" panose="020B0502020202020204" pitchFamily="34" charset="0"/>
            </a:endParaRPr>
          </a:p>
        </p:txBody>
      </p:sp>
      <p:sp>
        <p:nvSpPr>
          <p:cNvPr id="15" name="Rectangle 14">
            <a:extLst>
              <a:ext uri="{FF2B5EF4-FFF2-40B4-BE49-F238E27FC236}">
                <a16:creationId xmlns:a16="http://schemas.microsoft.com/office/drawing/2014/main" id="{1D576961-8527-6B2D-19B5-71042B754B62}"/>
              </a:ext>
            </a:extLst>
          </p:cNvPr>
          <p:cNvSpPr/>
          <p:nvPr/>
        </p:nvSpPr>
        <p:spPr>
          <a:xfrm>
            <a:off x="9904456" y="4768856"/>
            <a:ext cx="2011375" cy="1965959"/>
          </a:xfrm>
          <a:prstGeom prst="rect">
            <a:avLst/>
          </a:prstGeom>
          <a:solidFill>
            <a:srgbClr val="FF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8E819934-B3B4-2D66-9D9E-FF123C66C13A}"/>
              </a:ext>
            </a:extLst>
          </p:cNvPr>
          <p:cNvSpPr txBox="1"/>
          <p:nvPr/>
        </p:nvSpPr>
        <p:spPr>
          <a:xfrm>
            <a:off x="7974098" y="4832994"/>
            <a:ext cx="1930358" cy="1200329"/>
          </a:xfrm>
          <a:prstGeom prst="rect">
            <a:avLst/>
          </a:prstGeom>
          <a:noFill/>
        </p:spPr>
        <p:txBody>
          <a:bodyPr wrap="square" rtlCol="0">
            <a:spAutoFit/>
          </a:bodyPr>
          <a:lstStyle/>
          <a:p>
            <a:r>
              <a:rPr lang="en-GB" sz="2400" b="1" dirty="0">
                <a:solidFill>
                  <a:schemeClr val="bg1"/>
                </a:solidFill>
                <a:latin typeface="Century Gothic" panose="020B0502020202020204" pitchFamily="34" charset="0"/>
                <a:cs typeface="Arial" panose="020B0604020202020204" pitchFamily="34" charset="0"/>
              </a:rPr>
              <a:t>Guide to</a:t>
            </a:r>
          </a:p>
          <a:p>
            <a:r>
              <a:rPr lang="en-GB" sz="2400" b="1" dirty="0">
                <a:solidFill>
                  <a:schemeClr val="bg1"/>
                </a:solidFill>
                <a:latin typeface="Century Gothic" panose="020B0502020202020204" pitchFamily="34" charset="0"/>
                <a:cs typeface="Arial" panose="020B0604020202020204" pitchFamily="34" charset="0"/>
              </a:rPr>
              <a:t>balancing screen time</a:t>
            </a:r>
          </a:p>
        </p:txBody>
      </p:sp>
      <p:sp>
        <p:nvSpPr>
          <p:cNvPr id="12" name="Arrow: Right 11">
            <a:extLst>
              <a:ext uri="{FF2B5EF4-FFF2-40B4-BE49-F238E27FC236}">
                <a16:creationId xmlns:a16="http://schemas.microsoft.com/office/drawing/2014/main" id="{2DA69F05-C95D-D464-0DBA-861723C9BE51}"/>
              </a:ext>
            </a:extLst>
          </p:cNvPr>
          <p:cNvSpPr/>
          <p:nvPr/>
        </p:nvSpPr>
        <p:spPr>
          <a:xfrm>
            <a:off x="8464670" y="5964345"/>
            <a:ext cx="923074" cy="688346"/>
          </a:xfrm>
          <a:prstGeom prst="rightArrow">
            <a:avLst/>
          </a:prstGeom>
          <a:solidFill>
            <a:srgbClr val="FF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Century Gothic" panose="020B0502020202020204" pitchFamily="34" charset="0"/>
            </a:endParaRPr>
          </a:p>
        </p:txBody>
      </p:sp>
      <p:pic>
        <p:nvPicPr>
          <p:cNvPr id="17" name="Picture 16">
            <a:extLst>
              <a:ext uri="{FF2B5EF4-FFF2-40B4-BE49-F238E27FC236}">
                <a16:creationId xmlns:a16="http://schemas.microsoft.com/office/drawing/2014/main" id="{0BAD53A1-27BC-4B15-4DB6-7729C2CF8E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14807" y="4839031"/>
            <a:ext cx="1807622" cy="1807622"/>
          </a:xfrm>
          <a:prstGeom prst="rect">
            <a:avLst/>
          </a:prstGeom>
        </p:spPr>
      </p:pic>
      <p:graphicFrame>
        <p:nvGraphicFramePr>
          <p:cNvPr id="3" name="Chart 2">
            <a:extLst>
              <a:ext uri="{FF2B5EF4-FFF2-40B4-BE49-F238E27FC236}">
                <a16:creationId xmlns:a16="http://schemas.microsoft.com/office/drawing/2014/main" id="{3F55DF7F-7A32-85F1-0CBA-45B309C4653E}"/>
              </a:ext>
            </a:extLst>
          </p:cNvPr>
          <p:cNvGraphicFramePr/>
          <p:nvPr>
            <p:extLst>
              <p:ext uri="{D42A27DB-BD31-4B8C-83A1-F6EECF244321}">
                <p14:modId xmlns:p14="http://schemas.microsoft.com/office/powerpoint/2010/main" val="3947508723"/>
              </p:ext>
            </p:extLst>
          </p:nvPr>
        </p:nvGraphicFramePr>
        <p:xfrm>
          <a:off x="7886700" y="1789554"/>
          <a:ext cx="4317386" cy="28971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866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7FA9-2881-459B-BFCA-5F9573E0D577}"/>
              </a:ext>
            </a:extLst>
          </p:cNvPr>
          <p:cNvSpPr>
            <a:spLocks noGrp="1"/>
          </p:cNvSpPr>
          <p:nvPr>
            <p:ph type="title"/>
          </p:nvPr>
        </p:nvSpPr>
        <p:spPr/>
        <p:txBody>
          <a:bodyPr/>
          <a:lstStyle/>
          <a:p>
            <a:pPr algn="ctr"/>
            <a:r>
              <a:rPr lang="en-GB" u="sng" dirty="0">
                <a:solidFill>
                  <a:schemeClr val="bg1"/>
                </a:solidFill>
                <a:latin typeface="Century Gothic" panose="020B0502020202020204" pitchFamily="34" charset="0"/>
              </a:rPr>
              <a:t>Questions/support</a:t>
            </a:r>
          </a:p>
        </p:txBody>
      </p:sp>
      <p:sp>
        <p:nvSpPr>
          <p:cNvPr id="3" name="Content Placeholder 2">
            <a:extLst>
              <a:ext uri="{FF2B5EF4-FFF2-40B4-BE49-F238E27FC236}">
                <a16:creationId xmlns:a16="http://schemas.microsoft.com/office/drawing/2014/main" id="{4490BD37-C90B-4EB1-AC9E-33F1F61D3FBD}"/>
              </a:ext>
            </a:extLst>
          </p:cNvPr>
          <p:cNvSpPr>
            <a:spLocks noGrp="1"/>
          </p:cNvSpPr>
          <p:nvPr>
            <p:ph sz="half" idx="1"/>
          </p:nvPr>
        </p:nvSpPr>
        <p:spPr>
          <a:xfrm>
            <a:off x="1141410" y="1895475"/>
            <a:ext cx="9905998" cy="3895725"/>
          </a:xfrm>
        </p:spPr>
        <p:txBody>
          <a:bodyPr>
            <a:normAutofit fontScale="92500" lnSpcReduction="20000"/>
          </a:bodyPr>
          <a:lstStyle/>
          <a:p>
            <a:r>
              <a:rPr lang="en-GB" dirty="0">
                <a:solidFill>
                  <a:schemeClr val="bg1"/>
                </a:solidFill>
                <a:latin typeface="Century Gothic" panose="020B0502020202020204" pitchFamily="34" charset="0"/>
              </a:rPr>
              <a:t>What would you like to see?</a:t>
            </a:r>
          </a:p>
          <a:p>
            <a:r>
              <a:rPr lang="en-GB" dirty="0">
                <a:solidFill>
                  <a:schemeClr val="bg1"/>
                </a:solidFill>
                <a:latin typeface="Century Gothic" panose="020B0502020202020204" pitchFamily="34" charset="0"/>
              </a:rPr>
              <a:t>What are your biggest concerns regarding Online Safety?</a:t>
            </a:r>
          </a:p>
          <a:p>
            <a:endParaRPr lang="en-GB" dirty="0">
              <a:solidFill>
                <a:schemeClr val="bg1"/>
              </a:solidFill>
              <a:latin typeface="Century Gothic" panose="020B0502020202020204" pitchFamily="34" charset="0"/>
            </a:endParaRPr>
          </a:p>
          <a:p>
            <a:pPr marL="0" indent="0">
              <a:buNone/>
            </a:pPr>
            <a:r>
              <a:rPr lang="en-GB" dirty="0">
                <a:solidFill>
                  <a:schemeClr val="bg1"/>
                </a:solidFill>
                <a:latin typeface="Century Gothic" panose="020B0502020202020204" pitchFamily="34" charset="0"/>
              </a:rPr>
              <a:t>Need to contact us?</a:t>
            </a:r>
          </a:p>
          <a:p>
            <a:pPr marL="0" indent="0">
              <a:buNone/>
            </a:pPr>
            <a:r>
              <a:rPr lang="en-GB" dirty="0">
                <a:solidFill>
                  <a:schemeClr val="bg1"/>
                </a:solidFill>
                <a:latin typeface="Century Gothic" panose="020B0502020202020204" pitchFamily="34" charset="0"/>
              </a:rPr>
              <a:t>Mrs Hardy, Deputy SENCo, Online Safety Lead and DSL</a:t>
            </a:r>
          </a:p>
          <a:p>
            <a:pPr marL="0" indent="0">
              <a:buNone/>
            </a:pPr>
            <a:r>
              <a:rPr lang="en-GB" dirty="0">
                <a:solidFill>
                  <a:schemeClr val="bg1"/>
                </a:solidFill>
                <a:latin typeface="Century Gothic" panose="020B0502020202020204" pitchFamily="34" charset="0"/>
              </a:rPr>
              <a:t>Mrs Moody, Family </a:t>
            </a:r>
            <a:r>
              <a:rPr lang="en-GB">
                <a:solidFill>
                  <a:schemeClr val="bg1"/>
                </a:solidFill>
                <a:latin typeface="Century Gothic" panose="020B0502020202020204" pitchFamily="34" charset="0"/>
              </a:rPr>
              <a:t>Liaison worker and DSL</a:t>
            </a:r>
            <a:endParaRPr lang="en-GB" dirty="0">
              <a:solidFill>
                <a:schemeClr val="bg1"/>
              </a:solidFill>
              <a:latin typeface="Century Gothic" panose="020B0502020202020204" pitchFamily="34" charset="0"/>
            </a:endParaRPr>
          </a:p>
          <a:p>
            <a:pPr marL="0" indent="0">
              <a:buNone/>
            </a:pPr>
            <a:r>
              <a:rPr lang="en-GB" dirty="0">
                <a:solidFill>
                  <a:schemeClr val="bg1"/>
                </a:solidFill>
                <a:latin typeface="Century Gothic" panose="020B0502020202020204" pitchFamily="34" charset="0"/>
              </a:rPr>
              <a:t>01773602198</a:t>
            </a:r>
          </a:p>
          <a:p>
            <a:pPr marL="0" indent="0">
              <a:buNone/>
            </a:pPr>
            <a:r>
              <a:rPr lang="en-GB" dirty="0">
                <a:solidFill>
                  <a:schemeClr val="bg1"/>
                </a:solidFill>
                <a:latin typeface="Century Gothic" panose="020B0502020202020204" pitchFamily="34" charset="0"/>
              </a:rPr>
              <a:t>info@swanwicksportscollege.derbyshire.sch.uk</a:t>
            </a:r>
          </a:p>
          <a:p>
            <a:pPr marL="0" indent="0">
              <a:buNone/>
            </a:pP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4500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199CC-8B16-41C0-BE24-766E50D7C8A2}"/>
              </a:ext>
            </a:extLst>
          </p:cNvPr>
          <p:cNvSpPr>
            <a:spLocks noGrp="1"/>
          </p:cNvSpPr>
          <p:nvPr>
            <p:ph type="title"/>
          </p:nvPr>
        </p:nvSpPr>
        <p:spPr>
          <a:xfrm>
            <a:off x="1227687" y="0"/>
            <a:ext cx="9603275" cy="1049235"/>
          </a:xfrm>
        </p:spPr>
        <p:txBody>
          <a:bodyPr>
            <a:normAutofit/>
          </a:bodyPr>
          <a:lstStyle/>
          <a:p>
            <a:pPr algn="ctr"/>
            <a:r>
              <a:rPr lang="en-GB" sz="4000" u="sng" dirty="0">
                <a:solidFill>
                  <a:schemeClr val="bg1"/>
                </a:solidFill>
                <a:latin typeface="Century Gothic" panose="020B0502020202020204" pitchFamily="34" charset="0"/>
              </a:rPr>
              <a:t>Safeguarding team</a:t>
            </a:r>
          </a:p>
        </p:txBody>
      </p:sp>
      <p:pic>
        <p:nvPicPr>
          <p:cNvPr id="7" name="Picture 6">
            <a:extLst>
              <a:ext uri="{FF2B5EF4-FFF2-40B4-BE49-F238E27FC236}">
                <a16:creationId xmlns:a16="http://schemas.microsoft.com/office/drawing/2014/main" id="{4F0DD693-6C09-4C72-8B27-F539955C8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136" y="868431"/>
            <a:ext cx="8161727" cy="5730737"/>
          </a:xfrm>
          <a:prstGeom prst="rect">
            <a:avLst/>
          </a:prstGeom>
        </p:spPr>
      </p:pic>
    </p:spTree>
    <p:extLst>
      <p:ext uri="{BB962C8B-B14F-4D97-AF65-F5344CB8AC3E}">
        <p14:creationId xmlns:p14="http://schemas.microsoft.com/office/powerpoint/2010/main" val="228255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55CF-F4CA-423D-84C4-197F4D44B659}"/>
              </a:ext>
            </a:extLst>
          </p:cNvPr>
          <p:cNvSpPr>
            <a:spLocks noGrp="1"/>
          </p:cNvSpPr>
          <p:nvPr>
            <p:ph type="title"/>
          </p:nvPr>
        </p:nvSpPr>
        <p:spPr>
          <a:xfrm>
            <a:off x="1143001" y="-200025"/>
            <a:ext cx="9905998" cy="1478570"/>
          </a:xfrm>
        </p:spPr>
        <p:txBody>
          <a:bodyPr>
            <a:normAutofit/>
          </a:bodyPr>
          <a:lstStyle/>
          <a:p>
            <a:pPr algn="ctr"/>
            <a:r>
              <a:rPr lang="en-GB" sz="4400" u="sng" dirty="0">
                <a:solidFill>
                  <a:schemeClr val="bg1"/>
                </a:solidFill>
                <a:latin typeface="Century Gothic" panose="020B0502020202020204" pitchFamily="34" charset="0"/>
              </a:rPr>
              <a:t>Online safety at </a:t>
            </a:r>
            <a:r>
              <a:rPr lang="en-GB" sz="4400" u="sng" dirty="0" err="1">
                <a:solidFill>
                  <a:schemeClr val="bg1"/>
                </a:solidFill>
                <a:latin typeface="Century Gothic" panose="020B0502020202020204" pitchFamily="34" charset="0"/>
              </a:rPr>
              <a:t>sssc</a:t>
            </a:r>
            <a:endParaRPr lang="en-GB" sz="4400" u="sng" dirty="0">
              <a:solidFill>
                <a:schemeClr val="bg1"/>
              </a:solidFill>
              <a:latin typeface="Century Gothic" panose="020B0502020202020204" pitchFamily="34" charset="0"/>
            </a:endParaRPr>
          </a:p>
        </p:txBody>
      </p:sp>
      <p:sp>
        <p:nvSpPr>
          <p:cNvPr id="3" name="TextBox 2">
            <a:extLst>
              <a:ext uri="{FF2B5EF4-FFF2-40B4-BE49-F238E27FC236}">
                <a16:creationId xmlns:a16="http://schemas.microsoft.com/office/drawing/2014/main" id="{06183740-BE6C-42FA-8C94-78D222241ACB}"/>
              </a:ext>
            </a:extLst>
          </p:cNvPr>
          <p:cNvSpPr txBox="1"/>
          <p:nvPr/>
        </p:nvSpPr>
        <p:spPr>
          <a:xfrm>
            <a:off x="342901" y="739285"/>
            <a:ext cx="12115800" cy="7478970"/>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GB" sz="3200" dirty="0">
                <a:solidFill>
                  <a:schemeClr val="bg1"/>
                </a:solidFill>
                <a:latin typeface="Century Gothic" panose="020B0502020202020204" pitchFamily="34" charset="0"/>
              </a:rPr>
              <a:t>Priority within school and countrywide</a:t>
            </a:r>
          </a:p>
          <a:p>
            <a:pPr marL="571500" indent="-571500">
              <a:lnSpc>
                <a:spcPct val="150000"/>
              </a:lnSpc>
              <a:buFont typeface="Arial" panose="020B0604020202020204" pitchFamily="34" charset="0"/>
              <a:buChar char="•"/>
            </a:pPr>
            <a:r>
              <a:rPr lang="en-GB" sz="3200" dirty="0">
                <a:solidFill>
                  <a:schemeClr val="bg1"/>
                </a:solidFill>
                <a:latin typeface="Century Gothic" panose="020B0502020202020204" pitchFamily="34" charset="0"/>
              </a:rPr>
              <a:t>Ensure our young people are safeguarded and protected</a:t>
            </a:r>
          </a:p>
          <a:p>
            <a:pPr marL="571500" indent="-571500">
              <a:lnSpc>
                <a:spcPct val="150000"/>
              </a:lnSpc>
              <a:buFont typeface="Arial" panose="020B0604020202020204" pitchFamily="34" charset="0"/>
              <a:buChar char="•"/>
            </a:pPr>
            <a:r>
              <a:rPr lang="en-GB" sz="3200" dirty="0">
                <a:solidFill>
                  <a:schemeClr val="bg1"/>
                </a:solidFill>
                <a:latin typeface="Century Gothic" panose="020B0502020202020204" pitchFamily="34" charset="0"/>
              </a:rPr>
              <a:t>Teaching our young people how navigate the internet and relationships safely</a:t>
            </a:r>
          </a:p>
          <a:p>
            <a:pPr marL="571500" indent="-571500">
              <a:lnSpc>
                <a:spcPct val="150000"/>
              </a:lnSpc>
              <a:buFont typeface="Arial" panose="020B0604020202020204" pitchFamily="34" charset="0"/>
              <a:buChar char="•"/>
            </a:pPr>
            <a:r>
              <a:rPr lang="en-GB" sz="3200" dirty="0">
                <a:solidFill>
                  <a:schemeClr val="bg1"/>
                </a:solidFill>
                <a:latin typeface="Century Gothic" panose="020B0502020202020204" pitchFamily="34" charset="0"/>
              </a:rPr>
              <a:t>Supporting parents and carers </a:t>
            </a:r>
          </a:p>
          <a:p>
            <a:pPr marL="571500" indent="-571500">
              <a:lnSpc>
                <a:spcPct val="150000"/>
              </a:lnSpc>
              <a:buFont typeface="Arial" panose="020B0604020202020204" pitchFamily="34" charset="0"/>
              <a:buChar char="•"/>
            </a:pPr>
            <a:r>
              <a:rPr lang="en-GB" sz="3200" dirty="0">
                <a:solidFill>
                  <a:schemeClr val="bg1"/>
                </a:solidFill>
                <a:latin typeface="Century Gothic" panose="020B0502020202020204" pitchFamily="34" charset="0"/>
              </a:rPr>
              <a:t>Training staff in relevant and current areas of Online Safety</a:t>
            </a:r>
          </a:p>
          <a:p>
            <a:pPr marL="571500" indent="-571500">
              <a:buFont typeface="Arial" panose="020B0604020202020204" pitchFamily="34" charset="0"/>
              <a:buChar char="•"/>
            </a:pPr>
            <a:endParaRPr lang="en-GB" sz="3200" dirty="0">
              <a:solidFill>
                <a:schemeClr val="bg1"/>
              </a:solidFill>
              <a:latin typeface="Century Gothic" panose="020B0502020202020204" pitchFamily="34" charset="0"/>
            </a:endParaRPr>
          </a:p>
          <a:p>
            <a:pPr marL="571500" indent="-571500">
              <a:buFont typeface="Arial" panose="020B0604020202020204" pitchFamily="34" charset="0"/>
              <a:buChar char="•"/>
            </a:pPr>
            <a:endParaRPr lang="en-GB" sz="3200" dirty="0">
              <a:solidFill>
                <a:schemeClr val="bg1"/>
              </a:solidFill>
              <a:latin typeface="Century Gothic" panose="020B0502020202020204" pitchFamily="34" charset="0"/>
            </a:endParaRPr>
          </a:p>
          <a:p>
            <a:r>
              <a:rPr lang="en-GB" sz="3200"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316584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D176AD-9B66-40A3-A0C9-8001BD85753E}"/>
              </a:ext>
            </a:extLst>
          </p:cNvPr>
          <p:cNvSpPr txBox="1"/>
          <p:nvPr/>
        </p:nvSpPr>
        <p:spPr>
          <a:xfrm>
            <a:off x="1419225" y="583912"/>
            <a:ext cx="9886950" cy="2460866"/>
          </a:xfrm>
          <a:prstGeom prst="rect">
            <a:avLst/>
          </a:prstGeom>
          <a:noFill/>
        </p:spPr>
        <p:txBody>
          <a:bodyPr wrap="square" rtlCol="0">
            <a:spAutoFit/>
          </a:bodyPr>
          <a:lstStyle/>
          <a:p>
            <a:pPr algn="ctr"/>
            <a:r>
              <a:rPr lang="en-GB" sz="3200" dirty="0">
                <a:solidFill>
                  <a:schemeClr val="bg1"/>
                </a:solidFill>
                <a:latin typeface="Century Gothic" panose="020B0502020202020204" pitchFamily="34" charset="0"/>
                <a:hlinkClick r:id="rId2">
                  <a:extLst>
                    <a:ext uri="{A12FA001-AC4F-418D-AE19-62706E023703}">
                      <ahyp:hlinkClr xmlns:ahyp="http://schemas.microsoft.com/office/drawing/2018/hyperlinkcolor" val="tx"/>
                    </a:ext>
                  </a:extLst>
                </a:hlinkClick>
              </a:rPr>
              <a:t>SSSC Website</a:t>
            </a:r>
            <a:endParaRPr lang="en-GB" sz="3200" dirty="0">
              <a:solidFill>
                <a:schemeClr val="bg1"/>
              </a:solidFill>
              <a:latin typeface="Century Gothic" panose="020B0502020202020204" pitchFamily="34" charset="0"/>
            </a:endParaRPr>
          </a:p>
          <a:p>
            <a:endParaRPr lang="en-GB" sz="3200" dirty="0">
              <a:solidFill>
                <a:schemeClr val="bg1"/>
              </a:solidFill>
              <a:latin typeface="Century Gothic" panose="020B0502020202020204" pitchFamily="34" charset="0"/>
            </a:endParaRPr>
          </a:p>
          <a:p>
            <a:pPr>
              <a:lnSpc>
                <a:spcPct val="150000"/>
              </a:lnSpc>
            </a:pPr>
            <a:r>
              <a:rPr lang="en-GB" sz="3200" dirty="0">
                <a:solidFill>
                  <a:schemeClr val="bg1"/>
                </a:solidFill>
                <a:latin typeface="Century Gothic" panose="020B0502020202020204" pitchFamily="34" charset="0"/>
              </a:rPr>
              <a:t>Support for parents and carers</a:t>
            </a:r>
          </a:p>
          <a:p>
            <a:pPr>
              <a:lnSpc>
                <a:spcPct val="150000"/>
              </a:lnSpc>
            </a:pPr>
            <a:r>
              <a:rPr lang="en-GB" sz="3200" dirty="0">
                <a:solidFill>
                  <a:schemeClr val="bg1"/>
                </a:solidFill>
                <a:latin typeface="Century Gothic" panose="020B0502020202020204" pitchFamily="34" charset="0"/>
              </a:rPr>
              <a:t>Support for pupils</a:t>
            </a:r>
          </a:p>
        </p:txBody>
      </p:sp>
    </p:spTree>
    <p:extLst>
      <p:ext uri="{BB962C8B-B14F-4D97-AF65-F5344CB8AC3E}">
        <p14:creationId xmlns:p14="http://schemas.microsoft.com/office/powerpoint/2010/main" val="107607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F2B1-8233-4C2F-AA5A-C129980D3A6E}"/>
              </a:ext>
            </a:extLst>
          </p:cNvPr>
          <p:cNvSpPr>
            <a:spLocks noGrp="1"/>
          </p:cNvSpPr>
          <p:nvPr>
            <p:ph type="title"/>
          </p:nvPr>
        </p:nvSpPr>
        <p:spPr>
          <a:xfrm>
            <a:off x="1143001" y="-445481"/>
            <a:ext cx="9905998" cy="1478570"/>
          </a:xfrm>
        </p:spPr>
        <p:txBody>
          <a:bodyPr/>
          <a:lstStyle/>
          <a:p>
            <a:pPr algn="ctr"/>
            <a:r>
              <a:rPr lang="en-GB" u="sng" dirty="0">
                <a:solidFill>
                  <a:schemeClr val="bg1"/>
                </a:solidFill>
                <a:latin typeface="Century Gothic" panose="020B0502020202020204" pitchFamily="34" charset="0"/>
              </a:rPr>
              <a:t>Pupil agreement</a:t>
            </a:r>
          </a:p>
        </p:txBody>
      </p:sp>
      <p:pic>
        <p:nvPicPr>
          <p:cNvPr id="4" name="Picture 3">
            <a:extLst>
              <a:ext uri="{FF2B5EF4-FFF2-40B4-BE49-F238E27FC236}">
                <a16:creationId xmlns:a16="http://schemas.microsoft.com/office/drawing/2014/main" id="{6404144C-3EA0-4690-8EBC-48C96621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148" y="623869"/>
            <a:ext cx="5349704" cy="6027942"/>
          </a:xfrm>
          <a:prstGeom prst="rect">
            <a:avLst/>
          </a:prstGeom>
        </p:spPr>
      </p:pic>
    </p:spTree>
    <p:extLst>
      <p:ext uri="{BB962C8B-B14F-4D97-AF65-F5344CB8AC3E}">
        <p14:creationId xmlns:p14="http://schemas.microsoft.com/office/powerpoint/2010/main" val="341657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3F1E8-7EB9-5011-817A-1E8941640FD6}"/>
              </a:ext>
            </a:extLst>
          </p:cNvPr>
          <p:cNvSpPr>
            <a:spLocks noGrp="1"/>
          </p:cNvSpPr>
          <p:nvPr>
            <p:ph type="title"/>
          </p:nvPr>
        </p:nvSpPr>
        <p:spPr>
          <a:xfrm>
            <a:off x="948799" y="299910"/>
            <a:ext cx="9905998" cy="1478570"/>
          </a:xfrm>
        </p:spPr>
        <p:txBody>
          <a:bodyPr/>
          <a:lstStyle/>
          <a:p>
            <a:r>
              <a:rPr lang="en-US" dirty="0">
                <a:solidFill>
                  <a:schemeClr val="bg1"/>
                </a:solidFill>
                <a:latin typeface="Century Gothic" panose="020B0502020202020204" pitchFamily="34" charset="0"/>
              </a:rPr>
              <a:t>The positives of being online…</a:t>
            </a:r>
          </a:p>
        </p:txBody>
      </p:sp>
      <p:graphicFrame>
        <p:nvGraphicFramePr>
          <p:cNvPr id="16" name="Content Placeholder 15">
            <a:extLst>
              <a:ext uri="{FF2B5EF4-FFF2-40B4-BE49-F238E27FC236}">
                <a16:creationId xmlns:a16="http://schemas.microsoft.com/office/drawing/2014/main" id="{3D398681-9A14-D1EC-4F47-AACDF3C9E9F2}"/>
              </a:ext>
            </a:extLst>
          </p:cNvPr>
          <p:cNvGraphicFramePr>
            <a:graphicFrameLocks noGrp="1"/>
          </p:cNvGraphicFramePr>
          <p:nvPr>
            <p:ph idx="1"/>
            <p:extLst>
              <p:ext uri="{D42A27DB-BD31-4B8C-83A1-F6EECF244321}">
                <p14:modId xmlns:p14="http://schemas.microsoft.com/office/powerpoint/2010/main" val="2322585245"/>
              </p:ext>
            </p:extLst>
          </p:nvPr>
        </p:nvGraphicFramePr>
        <p:xfrm>
          <a:off x="948799" y="2256956"/>
          <a:ext cx="2487518" cy="2364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C33DBE96-1DF2-ED35-7C1F-CF9A1DC97907}"/>
              </a:ext>
            </a:extLst>
          </p:cNvPr>
          <p:cNvSpPr txBox="1"/>
          <p:nvPr/>
        </p:nvSpPr>
        <p:spPr>
          <a:xfrm>
            <a:off x="1521594" y="3023557"/>
            <a:ext cx="1402948" cy="830997"/>
          </a:xfrm>
          <a:prstGeom prst="rect">
            <a:avLst/>
          </a:prstGeom>
          <a:noFill/>
        </p:spPr>
        <p:txBody>
          <a:bodyPr wrap="none" rtlCol="0">
            <a:spAutoFit/>
          </a:bodyPr>
          <a:lstStyle/>
          <a:p>
            <a:r>
              <a:rPr lang="en-GB" sz="4800" b="1" dirty="0">
                <a:solidFill>
                  <a:srgbClr val="71599B"/>
                </a:solidFill>
                <a:latin typeface="Century Gothic" panose="020B0502020202020204" pitchFamily="34" charset="0"/>
              </a:rPr>
              <a:t>59%</a:t>
            </a:r>
          </a:p>
        </p:txBody>
      </p:sp>
      <p:sp>
        <p:nvSpPr>
          <p:cNvPr id="18" name="TextBox 17">
            <a:extLst>
              <a:ext uri="{FF2B5EF4-FFF2-40B4-BE49-F238E27FC236}">
                <a16:creationId xmlns:a16="http://schemas.microsoft.com/office/drawing/2014/main" id="{91FD0FE1-C139-A88A-4FC2-1766BE652A4F}"/>
              </a:ext>
            </a:extLst>
          </p:cNvPr>
          <p:cNvSpPr txBox="1"/>
          <p:nvPr/>
        </p:nvSpPr>
        <p:spPr>
          <a:xfrm>
            <a:off x="563888" y="4543294"/>
            <a:ext cx="3257341" cy="923330"/>
          </a:xfrm>
          <a:prstGeom prst="rect">
            <a:avLst/>
          </a:prstGeom>
          <a:noFill/>
        </p:spPr>
        <p:txBody>
          <a:bodyPr wrap="square" rtlCol="0">
            <a:spAutoFit/>
          </a:bodyPr>
          <a:lstStyle/>
          <a:p>
            <a:pPr algn="ctr"/>
            <a:r>
              <a:rPr lang="en-GB" dirty="0">
                <a:solidFill>
                  <a:srgbClr val="243044"/>
                </a:solidFill>
                <a:latin typeface="Century Gothic" panose="020B0502020202020204" pitchFamily="34" charset="0"/>
              </a:rPr>
              <a:t>of children say the internet has a positive impact on their wellbeing*</a:t>
            </a:r>
          </a:p>
        </p:txBody>
      </p:sp>
      <p:sp>
        <p:nvSpPr>
          <p:cNvPr id="20" name="TextBox 19">
            <a:extLst>
              <a:ext uri="{FF2B5EF4-FFF2-40B4-BE49-F238E27FC236}">
                <a16:creationId xmlns:a16="http://schemas.microsoft.com/office/drawing/2014/main" id="{4A18B6FF-BC6B-4854-27D2-5B80499FC5EC}"/>
              </a:ext>
            </a:extLst>
          </p:cNvPr>
          <p:cNvSpPr txBox="1"/>
          <p:nvPr/>
        </p:nvSpPr>
        <p:spPr>
          <a:xfrm>
            <a:off x="166036" y="6266046"/>
            <a:ext cx="3655193" cy="261610"/>
          </a:xfrm>
          <a:prstGeom prst="rect">
            <a:avLst/>
          </a:prstGeom>
          <a:noFill/>
        </p:spPr>
        <p:txBody>
          <a:bodyPr wrap="square" rtlCol="0">
            <a:spAutoFit/>
          </a:bodyPr>
          <a:lstStyle/>
          <a:p>
            <a:r>
              <a:rPr lang="en-GB" sz="1100" i="1" dirty="0">
                <a:latin typeface="Century Gothic" panose="020B0502020202020204" pitchFamily="34" charset="0"/>
              </a:rPr>
              <a:t>*Internet Matters tracker survey, Wave 19 (2024)</a:t>
            </a:r>
          </a:p>
        </p:txBody>
      </p:sp>
      <p:graphicFrame>
        <p:nvGraphicFramePr>
          <p:cNvPr id="25" name="Chart 24">
            <a:extLst>
              <a:ext uri="{FF2B5EF4-FFF2-40B4-BE49-F238E27FC236}">
                <a16:creationId xmlns:a16="http://schemas.microsoft.com/office/drawing/2014/main" id="{05D5C440-9B2F-A425-ADBE-172463BFB808}"/>
              </a:ext>
            </a:extLst>
          </p:cNvPr>
          <p:cNvGraphicFramePr/>
          <p:nvPr>
            <p:extLst>
              <p:ext uri="{D42A27DB-BD31-4B8C-83A1-F6EECF244321}">
                <p14:modId xmlns:p14="http://schemas.microsoft.com/office/powerpoint/2010/main" val="1015712367"/>
              </p:ext>
            </p:extLst>
          </p:nvPr>
        </p:nvGraphicFramePr>
        <p:xfrm>
          <a:off x="4238118" y="2100227"/>
          <a:ext cx="3715558" cy="2443067"/>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8B09AD27-2C5A-AD18-412B-1C94BD03ADA6}"/>
              </a:ext>
            </a:extLst>
          </p:cNvPr>
          <p:cNvSpPr txBox="1"/>
          <p:nvPr/>
        </p:nvSpPr>
        <p:spPr>
          <a:xfrm>
            <a:off x="4214790" y="4543294"/>
            <a:ext cx="3486450" cy="923330"/>
          </a:xfrm>
          <a:prstGeom prst="rect">
            <a:avLst/>
          </a:prstGeom>
          <a:noFill/>
        </p:spPr>
        <p:txBody>
          <a:bodyPr wrap="square" rtlCol="0">
            <a:spAutoFit/>
          </a:bodyPr>
          <a:lstStyle/>
          <a:p>
            <a:pPr algn="ctr"/>
            <a:r>
              <a:rPr lang="en-GB" dirty="0">
                <a:solidFill>
                  <a:srgbClr val="243044"/>
                </a:solidFill>
                <a:latin typeface="Century Gothic" panose="020B0502020202020204" pitchFamily="34" charset="0"/>
              </a:rPr>
              <a:t>% of children who say spending time online makes them feel confident**</a:t>
            </a:r>
          </a:p>
        </p:txBody>
      </p:sp>
      <p:graphicFrame>
        <p:nvGraphicFramePr>
          <p:cNvPr id="27" name="Content Placeholder 15">
            <a:extLst>
              <a:ext uri="{FF2B5EF4-FFF2-40B4-BE49-F238E27FC236}">
                <a16:creationId xmlns:a16="http://schemas.microsoft.com/office/drawing/2014/main" id="{B233C366-5701-E57D-7B20-AFD6D30A0551}"/>
              </a:ext>
            </a:extLst>
          </p:cNvPr>
          <p:cNvGraphicFramePr>
            <a:graphicFrameLocks/>
          </p:cNvGraphicFramePr>
          <p:nvPr>
            <p:extLst>
              <p:ext uri="{D42A27DB-BD31-4B8C-83A1-F6EECF244321}">
                <p14:modId xmlns:p14="http://schemas.microsoft.com/office/powerpoint/2010/main" val="3867143015"/>
              </p:ext>
            </p:extLst>
          </p:nvPr>
        </p:nvGraphicFramePr>
        <p:xfrm>
          <a:off x="8599878" y="2246900"/>
          <a:ext cx="2487518" cy="23642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extBox 27">
            <a:extLst>
              <a:ext uri="{FF2B5EF4-FFF2-40B4-BE49-F238E27FC236}">
                <a16:creationId xmlns:a16="http://schemas.microsoft.com/office/drawing/2014/main" id="{30565DE9-EE5F-7FA9-75EA-5B0D71913DF3}"/>
              </a:ext>
            </a:extLst>
          </p:cNvPr>
          <p:cNvSpPr txBox="1"/>
          <p:nvPr/>
        </p:nvSpPr>
        <p:spPr>
          <a:xfrm>
            <a:off x="9230328" y="3013501"/>
            <a:ext cx="1157689" cy="830997"/>
          </a:xfrm>
          <a:prstGeom prst="rect">
            <a:avLst/>
          </a:prstGeom>
          <a:noFill/>
        </p:spPr>
        <p:txBody>
          <a:bodyPr wrap="none" rtlCol="0">
            <a:spAutoFit/>
          </a:bodyPr>
          <a:lstStyle/>
          <a:p>
            <a:r>
              <a:rPr lang="en-GB" sz="4800" b="1" dirty="0">
                <a:solidFill>
                  <a:srgbClr val="71599B"/>
                </a:solidFill>
                <a:latin typeface="Century Gothic" panose="020B0502020202020204" pitchFamily="34" charset="0"/>
              </a:rPr>
              <a:t>3/4</a:t>
            </a:r>
          </a:p>
        </p:txBody>
      </p:sp>
      <p:sp>
        <p:nvSpPr>
          <p:cNvPr id="29" name="TextBox 28">
            <a:extLst>
              <a:ext uri="{FF2B5EF4-FFF2-40B4-BE49-F238E27FC236}">
                <a16:creationId xmlns:a16="http://schemas.microsoft.com/office/drawing/2014/main" id="{A0BFE96C-3EB3-F668-644F-F23E989BED7A}"/>
              </a:ext>
            </a:extLst>
          </p:cNvPr>
          <p:cNvSpPr txBox="1"/>
          <p:nvPr/>
        </p:nvSpPr>
        <p:spPr>
          <a:xfrm>
            <a:off x="8094802" y="4527708"/>
            <a:ext cx="3486450" cy="923330"/>
          </a:xfrm>
          <a:prstGeom prst="rect">
            <a:avLst/>
          </a:prstGeom>
          <a:noFill/>
        </p:spPr>
        <p:txBody>
          <a:bodyPr wrap="square" rtlCol="0">
            <a:spAutoFit/>
          </a:bodyPr>
          <a:lstStyle/>
          <a:p>
            <a:pPr algn="ctr"/>
            <a:r>
              <a:rPr lang="en-GB" dirty="0">
                <a:solidFill>
                  <a:srgbClr val="243044"/>
                </a:solidFill>
                <a:latin typeface="Century Gothic" panose="020B0502020202020204" pitchFamily="34" charset="0"/>
              </a:rPr>
              <a:t>of children say the internet/tech is important for their independence**</a:t>
            </a:r>
          </a:p>
        </p:txBody>
      </p:sp>
      <p:sp>
        <p:nvSpPr>
          <p:cNvPr id="30" name="TextBox 29">
            <a:extLst>
              <a:ext uri="{FF2B5EF4-FFF2-40B4-BE49-F238E27FC236}">
                <a16:creationId xmlns:a16="http://schemas.microsoft.com/office/drawing/2014/main" id="{2F931488-71C8-F3CF-B184-1403D18C5F7B}"/>
              </a:ext>
            </a:extLst>
          </p:cNvPr>
          <p:cNvSpPr txBox="1"/>
          <p:nvPr/>
        </p:nvSpPr>
        <p:spPr>
          <a:xfrm>
            <a:off x="166036" y="6527656"/>
            <a:ext cx="5801627" cy="261610"/>
          </a:xfrm>
          <a:prstGeom prst="rect">
            <a:avLst/>
          </a:prstGeom>
          <a:noFill/>
        </p:spPr>
        <p:txBody>
          <a:bodyPr wrap="square" rtlCol="0">
            <a:spAutoFit/>
          </a:bodyPr>
          <a:lstStyle/>
          <a:p>
            <a:r>
              <a:rPr lang="en-GB" sz="1100" i="1" dirty="0">
                <a:latin typeface="Century Gothic" panose="020B0502020202020204" pitchFamily="34" charset="0"/>
              </a:rPr>
              <a:t>**Children’s Wellbeing in a Digital World, Year Three, Internet Matters (2024)</a:t>
            </a:r>
          </a:p>
        </p:txBody>
      </p:sp>
    </p:spTree>
    <p:extLst>
      <p:ext uri="{BB962C8B-B14F-4D97-AF65-F5344CB8AC3E}">
        <p14:creationId xmlns:p14="http://schemas.microsoft.com/office/powerpoint/2010/main" val="291790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3F1E8-7EB9-5011-817A-1E8941640FD6}"/>
              </a:ext>
            </a:extLst>
          </p:cNvPr>
          <p:cNvSpPr>
            <a:spLocks noGrp="1"/>
          </p:cNvSpPr>
          <p:nvPr>
            <p:ph type="title"/>
          </p:nvPr>
        </p:nvSpPr>
        <p:spPr/>
        <p:txBody>
          <a:bodyPr/>
          <a:lstStyle/>
          <a:p>
            <a:r>
              <a:rPr lang="en-US" dirty="0">
                <a:solidFill>
                  <a:schemeClr val="bg1"/>
                </a:solidFill>
                <a:latin typeface="Century Gothic" panose="020B0502020202020204" pitchFamily="34" charset="0"/>
              </a:rPr>
              <a:t>What they’re doing online…</a:t>
            </a:r>
          </a:p>
        </p:txBody>
      </p:sp>
      <p:pic>
        <p:nvPicPr>
          <p:cNvPr id="5" name="Picture 4" descr="A couple of people in uniform&#10;&#10;Description automatically generated">
            <a:extLst>
              <a:ext uri="{FF2B5EF4-FFF2-40B4-BE49-F238E27FC236}">
                <a16:creationId xmlns:a16="http://schemas.microsoft.com/office/drawing/2014/main" id="{3301CB7F-9908-9118-E469-CD967AFEDD14}"/>
              </a:ext>
            </a:extLst>
          </p:cNvPr>
          <p:cNvPicPr>
            <a:picLocks noChangeAspect="1"/>
          </p:cNvPicPr>
          <p:nvPr/>
        </p:nvPicPr>
        <p:blipFill rotWithShape="1">
          <a:blip r:embed="rId3">
            <a:extLst>
              <a:ext uri="{28A0092B-C50C-407E-A947-70E740481C1C}">
                <a14:useLocalDpi xmlns:a14="http://schemas.microsoft.com/office/drawing/2010/main" val="0"/>
              </a:ext>
            </a:extLst>
          </a:blip>
          <a:srcRect b="13246"/>
          <a:stretch/>
        </p:blipFill>
        <p:spPr>
          <a:xfrm>
            <a:off x="8772230" y="3403266"/>
            <a:ext cx="4154504" cy="3454734"/>
          </a:xfrm>
          <a:prstGeom prst="rect">
            <a:avLst/>
          </a:prstGeom>
        </p:spPr>
      </p:pic>
      <p:graphicFrame>
        <p:nvGraphicFramePr>
          <p:cNvPr id="9" name="Content Placeholder 8">
            <a:extLst>
              <a:ext uri="{FF2B5EF4-FFF2-40B4-BE49-F238E27FC236}">
                <a16:creationId xmlns:a16="http://schemas.microsoft.com/office/drawing/2014/main" id="{DE378446-24EE-A80F-813F-8F431FDA07FB}"/>
              </a:ext>
            </a:extLst>
          </p:cNvPr>
          <p:cNvGraphicFramePr>
            <a:graphicFrameLocks noGrp="1"/>
          </p:cNvGraphicFramePr>
          <p:nvPr>
            <p:ph idx="1"/>
            <p:extLst>
              <p:ext uri="{D42A27DB-BD31-4B8C-83A1-F6EECF244321}">
                <p14:modId xmlns:p14="http://schemas.microsoft.com/office/powerpoint/2010/main" val="119454232"/>
              </p:ext>
            </p:extLst>
          </p:nvPr>
        </p:nvGraphicFramePr>
        <p:xfrm>
          <a:off x="297180" y="1580108"/>
          <a:ext cx="10378440" cy="484595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9F33A900-7A03-81DD-BF66-D6B2A62CD560}"/>
              </a:ext>
            </a:extLst>
          </p:cNvPr>
          <p:cNvSpPr txBox="1"/>
          <p:nvPr/>
        </p:nvSpPr>
        <p:spPr>
          <a:xfrm>
            <a:off x="6521116" y="4172710"/>
            <a:ext cx="894797" cy="523220"/>
          </a:xfrm>
          <a:prstGeom prst="rect">
            <a:avLst/>
          </a:prstGeom>
          <a:noFill/>
        </p:spPr>
        <p:txBody>
          <a:bodyPr wrap="none" rtlCol="0">
            <a:spAutoFit/>
          </a:bodyPr>
          <a:lstStyle/>
          <a:p>
            <a:r>
              <a:rPr lang="en-GB" sz="2800" b="1" dirty="0">
                <a:solidFill>
                  <a:srgbClr val="71599B"/>
                </a:solidFill>
                <a:latin typeface="Century Gothic" panose="020B0502020202020204" pitchFamily="34" charset="0"/>
              </a:rPr>
              <a:t>46%</a:t>
            </a:r>
          </a:p>
        </p:txBody>
      </p:sp>
      <p:sp>
        <p:nvSpPr>
          <p:cNvPr id="11" name="TextBox 10">
            <a:extLst>
              <a:ext uri="{FF2B5EF4-FFF2-40B4-BE49-F238E27FC236}">
                <a16:creationId xmlns:a16="http://schemas.microsoft.com/office/drawing/2014/main" id="{788B972C-EC83-FEBA-778B-B848FB92A7D2}"/>
              </a:ext>
            </a:extLst>
          </p:cNvPr>
          <p:cNvSpPr txBox="1"/>
          <p:nvPr/>
        </p:nvSpPr>
        <p:spPr>
          <a:xfrm>
            <a:off x="5474970" y="5072067"/>
            <a:ext cx="894797" cy="523220"/>
          </a:xfrm>
          <a:prstGeom prst="rect">
            <a:avLst/>
          </a:prstGeom>
          <a:noFill/>
        </p:spPr>
        <p:txBody>
          <a:bodyPr wrap="none" rtlCol="0">
            <a:spAutoFit/>
          </a:bodyPr>
          <a:lstStyle/>
          <a:p>
            <a:r>
              <a:rPr lang="en-GB" sz="2800" b="1" dirty="0">
                <a:solidFill>
                  <a:srgbClr val="FF3366"/>
                </a:solidFill>
                <a:latin typeface="Century Gothic" panose="020B0502020202020204" pitchFamily="34" charset="0"/>
              </a:rPr>
              <a:t>36%</a:t>
            </a:r>
          </a:p>
        </p:txBody>
      </p:sp>
      <p:sp>
        <p:nvSpPr>
          <p:cNvPr id="12" name="TextBox 11">
            <a:extLst>
              <a:ext uri="{FF2B5EF4-FFF2-40B4-BE49-F238E27FC236}">
                <a16:creationId xmlns:a16="http://schemas.microsoft.com/office/drawing/2014/main" id="{0D1926A3-F9BF-DA49-9E16-C8E731EF94C9}"/>
              </a:ext>
            </a:extLst>
          </p:cNvPr>
          <p:cNvSpPr txBox="1"/>
          <p:nvPr/>
        </p:nvSpPr>
        <p:spPr>
          <a:xfrm>
            <a:off x="9052766" y="2295888"/>
            <a:ext cx="894797" cy="523220"/>
          </a:xfrm>
          <a:prstGeom prst="rect">
            <a:avLst/>
          </a:prstGeom>
          <a:noFill/>
        </p:spPr>
        <p:txBody>
          <a:bodyPr wrap="none" rtlCol="0">
            <a:spAutoFit/>
          </a:bodyPr>
          <a:lstStyle/>
          <a:p>
            <a:r>
              <a:rPr lang="en-GB" sz="2800" b="1" dirty="0">
                <a:solidFill>
                  <a:srgbClr val="E59629"/>
                </a:solidFill>
                <a:latin typeface="Century Gothic" panose="020B0502020202020204" pitchFamily="34" charset="0"/>
              </a:rPr>
              <a:t>70%</a:t>
            </a:r>
          </a:p>
        </p:txBody>
      </p:sp>
      <p:sp>
        <p:nvSpPr>
          <p:cNvPr id="13" name="TextBox 12">
            <a:extLst>
              <a:ext uri="{FF2B5EF4-FFF2-40B4-BE49-F238E27FC236}">
                <a16:creationId xmlns:a16="http://schemas.microsoft.com/office/drawing/2014/main" id="{007C57F6-7169-AE57-E150-C438185482BF}"/>
              </a:ext>
            </a:extLst>
          </p:cNvPr>
          <p:cNvSpPr txBox="1"/>
          <p:nvPr/>
        </p:nvSpPr>
        <p:spPr>
          <a:xfrm>
            <a:off x="131746" y="6426066"/>
            <a:ext cx="4154504" cy="261610"/>
          </a:xfrm>
          <a:prstGeom prst="rect">
            <a:avLst/>
          </a:prstGeom>
          <a:noFill/>
        </p:spPr>
        <p:txBody>
          <a:bodyPr wrap="square" rtlCol="0">
            <a:spAutoFit/>
          </a:bodyPr>
          <a:lstStyle/>
          <a:p>
            <a:r>
              <a:rPr lang="en-GB" sz="1100" i="1" dirty="0">
                <a:latin typeface="Century Gothic" panose="020B0502020202020204" pitchFamily="34" charset="0"/>
              </a:rPr>
              <a:t>Source: Internet Matters tracker survey, Wave 19 (2024)</a:t>
            </a:r>
          </a:p>
        </p:txBody>
      </p:sp>
    </p:spTree>
    <p:extLst>
      <p:ext uri="{BB962C8B-B14F-4D97-AF65-F5344CB8AC3E}">
        <p14:creationId xmlns:p14="http://schemas.microsoft.com/office/powerpoint/2010/main" val="225465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EA5D6F-B27F-96C4-72DE-510EE71258C9}"/>
              </a:ext>
            </a:extLst>
          </p:cNvPr>
          <p:cNvSpPr>
            <a:spLocks noGrp="1"/>
          </p:cNvSpPr>
          <p:nvPr>
            <p:ph type="title"/>
          </p:nvPr>
        </p:nvSpPr>
        <p:spPr>
          <a:xfrm>
            <a:off x="960438" y="363180"/>
            <a:ext cx="9905998" cy="1478570"/>
          </a:xfrm>
        </p:spPr>
        <p:txBody>
          <a:bodyPr/>
          <a:lstStyle/>
          <a:p>
            <a:r>
              <a:rPr lang="en-GB" dirty="0">
                <a:solidFill>
                  <a:schemeClr val="bg1"/>
                </a:solidFill>
                <a:latin typeface="Century Gothic" panose="020B0502020202020204" pitchFamily="34" charset="0"/>
              </a:rPr>
              <a:t>The potentially negative impacts…</a:t>
            </a:r>
          </a:p>
        </p:txBody>
      </p:sp>
      <p:sp>
        <p:nvSpPr>
          <p:cNvPr id="6" name="Content Placeholder 9">
            <a:extLst>
              <a:ext uri="{FF2B5EF4-FFF2-40B4-BE49-F238E27FC236}">
                <a16:creationId xmlns:a16="http://schemas.microsoft.com/office/drawing/2014/main" id="{476757B1-4897-4397-773B-26EC7B4D60B4}"/>
              </a:ext>
            </a:extLst>
          </p:cNvPr>
          <p:cNvSpPr>
            <a:spLocks noGrp="1"/>
          </p:cNvSpPr>
          <p:nvPr>
            <p:ph idx="1"/>
          </p:nvPr>
        </p:nvSpPr>
        <p:spPr>
          <a:xfrm>
            <a:off x="838200" y="1841750"/>
            <a:ext cx="7951470" cy="4741929"/>
          </a:xfrm>
        </p:spPr>
        <p:txBody>
          <a:bodyPr vert="horz" lIns="91440" tIns="45720" rIns="91440" bIns="45720" rtlCol="0" anchor="t">
            <a:normAutofit fontScale="92500"/>
          </a:bodyPr>
          <a:lstStyle/>
          <a:p>
            <a:pPr>
              <a:lnSpc>
                <a:spcPts val="2800"/>
              </a:lnSpc>
              <a:spcAft>
                <a:spcPts val="1200"/>
              </a:spcAft>
            </a:pPr>
            <a:r>
              <a:rPr lang="en-GB" sz="2800" b="1" dirty="0">
                <a:solidFill>
                  <a:schemeClr val="bg1"/>
                </a:solidFill>
                <a:latin typeface="Century Gothic" panose="020B0502020202020204" pitchFamily="34" charset="0"/>
              </a:rPr>
              <a:t>Sleep cycles </a:t>
            </a:r>
            <a:r>
              <a:rPr lang="en-GB" sz="2800" dirty="0">
                <a:solidFill>
                  <a:schemeClr val="bg1"/>
                </a:solidFill>
                <a:latin typeface="Century Gothic" panose="020B0502020202020204" pitchFamily="34" charset="0"/>
              </a:rPr>
              <a:t>are often affected by blue light from too much screen use</a:t>
            </a:r>
            <a:r>
              <a:rPr lang="en-GB" sz="2800" b="1" dirty="0">
                <a:solidFill>
                  <a:schemeClr val="bg1"/>
                </a:solidFill>
                <a:latin typeface="Century Gothic" panose="020B0502020202020204" pitchFamily="34" charset="0"/>
              </a:rPr>
              <a:t>, </a:t>
            </a:r>
            <a:r>
              <a:rPr lang="en-GB" sz="2800" dirty="0">
                <a:solidFill>
                  <a:schemeClr val="bg1"/>
                </a:solidFill>
                <a:latin typeface="Century Gothic" panose="020B0502020202020204" pitchFamily="34" charset="0"/>
              </a:rPr>
              <a:t>which can </a:t>
            </a:r>
            <a:r>
              <a:rPr lang="en-GB" sz="2800" b="1" dirty="0">
                <a:solidFill>
                  <a:schemeClr val="bg1"/>
                </a:solidFill>
                <a:latin typeface="Century Gothic" panose="020B0502020202020204" pitchFamily="34" charset="0"/>
              </a:rPr>
              <a:t>impact their daytime activities </a:t>
            </a:r>
            <a:r>
              <a:rPr lang="en-GB" sz="2800" dirty="0">
                <a:solidFill>
                  <a:schemeClr val="bg1"/>
                </a:solidFill>
                <a:latin typeface="Century Gothic" panose="020B0502020202020204" pitchFamily="34" charset="0"/>
              </a:rPr>
              <a:t>like school;</a:t>
            </a:r>
          </a:p>
          <a:p>
            <a:pPr>
              <a:lnSpc>
                <a:spcPts val="2800"/>
              </a:lnSpc>
              <a:spcAft>
                <a:spcPts val="1200"/>
              </a:spcAft>
            </a:pPr>
            <a:r>
              <a:rPr lang="en-GB" sz="2800" dirty="0">
                <a:solidFill>
                  <a:schemeClr val="bg1"/>
                </a:solidFill>
                <a:latin typeface="Century Gothic" panose="020B0502020202020204" pitchFamily="34" charset="0"/>
              </a:rPr>
              <a:t>Excessive screen use might result in </a:t>
            </a:r>
            <a:r>
              <a:rPr lang="en-GB" sz="2800" b="1" dirty="0">
                <a:solidFill>
                  <a:schemeClr val="bg1"/>
                </a:solidFill>
                <a:latin typeface="Century Gothic" panose="020B0502020202020204" pitchFamily="34" charset="0"/>
              </a:rPr>
              <a:t>less movement, </a:t>
            </a:r>
            <a:r>
              <a:rPr lang="en-GB" sz="2800" dirty="0">
                <a:solidFill>
                  <a:schemeClr val="bg1"/>
                </a:solidFill>
                <a:latin typeface="Century Gothic" panose="020B0502020202020204" pitchFamily="34" charset="0"/>
              </a:rPr>
              <a:t>leading to </a:t>
            </a:r>
            <a:r>
              <a:rPr lang="en-GB" sz="2800" b="1" dirty="0">
                <a:solidFill>
                  <a:schemeClr val="bg1"/>
                </a:solidFill>
                <a:latin typeface="Century Gothic" panose="020B0502020202020204" pitchFamily="34" charset="0"/>
              </a:rPr>
              <a:t>physical health issues</a:t>
            </a:r>
          </a:p>
          <a:p>
            <a:pPr>
              <a:lnSpc>
                <a:spcPts val="2800"/>
              </a:lnSpc>
              <a:spcAft>
                <a:spcPts val="1200"/>
              </a:spcAft>
            </a:pPr>
            <a:r>
              <a:rPr lang="en-GB" sz="2800" dirty="0">
                <a:solidFill>
                  <a:schemeClr val="bg1"/>
                </a:solidFill>
                <a:latin typeface="Century Gothic" panose="020B0502020202020204" pitchFamily="34" charset="0"/>
              </a:rPr>
              <a:t>Platforms use </a:t>
            </a:r>
            <a:r>
              <a:rPr lang="en-GB" sz="2800" b="1" dirty="0">
                <a:solidFill>
                  <a:schemeClr val="bg1"/>
                </a:solidFill>
                <a:latin typeface="Century Gothic" panose="020B0502020202020204" pitchFamily="34" charset="0"/>
              </a:rPr>
              <a:t>persuasive design </a:t>
            </a:r>
            <a:r>
              <a:rPr lang="en-GB" sz="2800" dirty="0">
                <a:solidFill>
                  <a:schemeClr val="bg1"/>
                </a:solidFill>
                <a:latin typeface="Century Gothic" panose="020B0502020202020204" pitchFamily="34" charset="0"/>
              </a:rPr>
              <a:t>to keep people using it, which children are particularly </a:t>
            </a:r>
            <a:r>
              <a:rPr lang="en-GB" sz="2800" b="1" dirty="0">
                <a:solidFill>
                  <a:schemeClr val="bg1"/>
                </a:solidFill>
                <a:latin typeface="Century Gothic" panose="020B0502020202020204" pitchFamily="34" charset="0"/>
              </a:rPr>
              <a:t>vulnerable </a:t>
            </a:r>
            <a:r>
              <a:rPr lang="en-GB" sz="2800" dirty="0">
                <a:solidFill>
                  <a:schemeClr val="bg1"/>
                </a:solidFill>
                <a:latin typeface="Century Gothic" panose="020B0502020202020204" pitchFamily="34" charset="0"/>
              </a:rPr>
              <a:t>to</a:t>
            </a:r>
          </a:p>
          <a:p>
            <a:pPr>
              <a:lnSpc>
                <a:spcPts val="2800"/>
              </a:lnSpc>
              <a:spcAft>
                <a:spcPts val="1200"/>
              </a:spcAft>
            </a:pPr>
            <a:r>
              <a:rPr lang="en-GB" sz="2800" dirty="0">
                <a:solidFill>
                  <a:schemeClr val="bg1"/>
                </a:solidFill>
                <a:latin typeface="Century Gothic" panose="020B0502020202020204" pitchFamily="34" charset="0"/>
              </a:rPr>
              <a:t>More time online means more opportunity to come across</a:t>
            </a:r>
            <a:r>
              <a:rPr lang="en-GB" sz="2800" b="1" dirty="0">
                <a:solidFill>
                  <a:schemeClr val="bg1"/>
                </a:solidFill>
                <a:latin typeface="Century Gothic" panose="020B0502020202020204" pitchFamily="34" charset="0"/>
              </a:rPr>
              <a:t> potential harms.</a:t>
            </a:r>
            <a:endParaRPr lang="en-GB" sz="2800" dirty="0">
              <a:solidFill>
                <a:schemeClr val="bg1"/>
              </a:solidFill>
              <a:latin typeface="Century Gothic" panose="020B0502020202020204" pitchFamily="34" charset="0"/>
            </a:endParaRPr>
          </a:p>
        </p:txBody>
      </p:sp>
      <p:grpSp>
        <p:nvGrpSpPr>
          <p:cNvPr id="7" name="Group 6">
            <a:extLst>
              <a:ext uri="{FF2B5EF4-FFF2-40B4-BE49-F238E27FC236}">
                <a16:creationId xmlns:a16="http://schemas.microsoft.com/office/drawing/2014/main" id="{E475B6BC-7731-A128-AE4B-64A5F25B4D01}"/>
              </a:ext>
            </a:extLst>
          </p:cNvPr>
          <p:cNvGrpSpPr/>
          <p:nvPr/>
        </p:nvGrpSpPr>
        <p:grpSpPr>
          <a:xfrm rot="20980532">
            <a:off x="9596993" y="1318325"/>
            <a:ext cx="1715050" cy="3442179"/>
            <a:chOff x="9897125" y="815831"/>
            <a:chExt cx="1156093" cy="2222267"/>
          </a:xfrm>
        </p:grpSpPr>
        <p:pic>
          <p:nvPicPr>
            <p:cNvPr id="8" name="Picture 7" descr="A blue rectangle with black lines&#10;&#10;Description automatically generated">
              <a:extLst>
                <a:ext uri="{FF2B5EF4-FFF2-40B4-BE49-F238E27FC236}">
                  <a16:creationId xmlns:a16="http://schemas.microsoft.com/office/drawing/2014/main" id="{4FBF41BF-6E1F-90C3-C7EC-ABED674E8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125" y="815831"/>
              <a:ext cx="1156093" cy="2222267"/>
            </a:xfrm>
            <a:prstGeom prst="rect">
              <a:avLst/>
            </a:prstGeom>
          </p:spPr>
        </p:pic>
        <p:pic>
          <p:nvPicPr>
            <p:cNvPr id="10" name="Picture 9" descr="A white question mark on a black background&#10;&#10;Description automatically generated">
              <a:extLst>
                <a:ext uri="{FF2B5EF4-FFF2-40B4-BE49-F238E27FC236}">
                  <a16:creationId xmlns:a16="http://schemas.microsoft.com/office/drawing/2014/main" id="{803A9068-2FCE-0C16-9691-55DF49E1C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9307" y="1487142"/>
              <a:ext cx="682771" cy="879644"/>
            </a:xfrm>
            <a:prstGeom prst="rect">
              <a:avLst/>
            </a:prstGeom>
          </p:spPr>
        </p:pic>
      </p:grpSp>
    </p:spTree>
    <p:extLst>
      <p:ext uri="{BB962C8B-B14F-4D97-AF65-F5344CB8AC3E}">
        <p14:creationId xmlns:p14="http://schemas.microsoft.com/office/powerpoint/2010/main" val="32155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A6A2EBA-2CA0-9D68-127D-A2ACC4DA3B89}"/>
              </a:ext>
            </a:extLst>
          </p:cNvPr>
          <p:cNvSpPr/>
          <p:nvPr/>
        </p:nvSpPr>
        <p:spPr>
          <a:xfrm>
            <a:off x="392004" y="1652395"/>
            <a:ext cx="2491740" cy="4869180"/>
          </a:xfrm>
          <a:prstGeom prst="roundRect">
            <a:avLst/>
          </a:prstGeom>
          <a:solidFill>
            <a:srgbClr val="61AB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3" name="Title 2">
            <a:extLst>
              <a:ext uri="{FF2B5EF4-FFF2-40B4-BE49-F238E27FC236}">
                <a16:creationId xmlns:a16="http://schemas.microsoft.com/office/drawing/2014/main" id="{7B88DE8D-D09C-7E89-84B5-FB52B492391B}"/>
              </a:ext>
            </a:extLst>
          </p:cNvPr>
          <p:cNvSpPr>
            <a:spLocks noGrp="1"/>
          </p:cNvSpPr>
          <p:nvPr>
            <p:ph type="title"/>
          </p:nvPr>
        </p:nvSpPr>
        <p:spPr/>
        <p:txBody>
          <a:bodyPr/>
          <a:lstStyle/>
          <a:p>
            <a:r>
              <a:rPr lang="en-US" dirty="0">
                <a:solidFill>
                  <a:schemeClr val="bg1"/>
                </a:solidFill>
                <a:latin typeface="Century Gothic" panose="020B0502020202020204" pitchFamily="34" charset="0"/>
              </a:rPr>
              <a:t>Smartphones or not?</a:t>
            </a:r>
          </a:p>
        </p:txBody>
      </p:sp>
      <p:pic>
        <p:nvPicPr>
          <p:cNvPr id="6" name="Picture 5" descr="A close-up of a cell phone&#10;&#10;Description automatically generated">
            <a:extLst>
              <a:ext uri="{FF2B5EF4-FFF2-40B4-BE49-F238E27FC236}">
                <a16:creationId xmlns:a16="http://schemas.microsoft.com/office/drawing/2014/main" id="{2CF185BC-83F6-D9F0-AD29-117076311628}"/>
              </a:ext>
            </a:extLst>
          </p:cNvPr>
          <p:cNvPicPr>
            <a:picLocks noChangeAspect="1"/>
          </p:cNvPicPr>
          <p:nvPr/>
        </p:nvPicPr>
        <p:blipFill rotWithShape="1">
          <a:blip r:embed="rId3">
            <a:extLst>
              <a:ext uri="{28A0092B-C50C-407E-A947-70E740481C1C}">
                <a14:useLocalDpi xmlns:a14="http://schemas.microsoft.com/office/drawing/2010/main" val="0"/>
              </a:ext>
            </a:extLst>
          </a:blip>
          <a:srcRect l="28843" t="13881" r="25331" b="11162"/>
          <a:stretch/>
        </p:blipFill>
        <p:spPr>
          <a:xfrm>
            <a:off x="9231345" y="1588770"/>
            <a:ext cx="3032760" cy="4960620"/>
          </a:xfrm>
          <a:prstGeom prst="rect">
            <a:avLst/>
          </a:prstGeom>
        </p:spPr>
      </p:pic>
      <p:pic>
        <p:nvPicPr>
          <p:cNvPr id="9" name="Picture 8" descr="A black smartphone with a black screen&#10;&#10;Description automatically generated">
            <a:extLst>
              <a:ext uri="{FF2B5EF4-FFF2-40B4-BE49-F238E27FC236}">
                <a16:creationId xmlns:a16="http://schemas.microsoft.com/office/drawing/2014/main" id="{319B48E8-3334-9123-B2BA-A9043BF89ADB}"/>
              </a:ext>
            </a:extLst>
          </p:cNvPr>
          <p:cNvPicPr>
            <a:picLocks noChangeAspect="1"/>
          </p:cNvPicPr>
          <p:nvPr/>
        </p:nvPicPr>
        <p:blipFill rotWithShape="1">
          <a:blip r:embed="rId4">
            <a:extLst>
              <a:ext uri="{28A0092B-C50C-407E-A947-70E740481C1C}">
                <a14:useLocalDpi xmlns:a14="http://schemas.microsoft.com/office/drawing/2010/main" val="0"/>
              </a:ext>
            </a:extLst>
          </a:blip>
          <a:srcRect l="23663" t="5406" r="25716" b="3176"/>
          <a:stretch/>
        </p:blipFill>
        <p:spPr>
          <a:xfrm>
            <a:off x="102869" y="1437263"/>
            <a:ext cx="2914651" cy="5263634"/>
          </a:xfrm>
          <a:prstGeom prst="rect">
            <a:avLst/>
          </a:prstGeom>
        </p:spPr>
      </p:pic>
      <p:sp>
        <p:nvSpPr>
          <p:cNvPr id="11" name="Content Placeholder 9">
            <a:extLst>
              <a:ext uri="{FF2B5EF4-FFF2-40B4-BE49-F238E27FC236}">
                <a16:creationId xmlns:a16="http://schemas.microsoft.com/office/drawing/2014/main" id="{4AB851CE-5D69-9DEB-5705-1B5F3B5435C4}"/>
              </a:ext>
            </a:extLst>
          </p:cNvPr>
          <p:cNvSpPr>
            <a:spLocks noGrp="1"/>
          </p:cNvSpPr>
          <p:nvPr>
            <p:ph idx="1"/>
          </p:nvPr>
        </p:nvSpPr>
        <p:spPr>
          <a:xfrm>
            <a:off x="3127300" y="1858135"/>
            <a:ext cx="4602763" cy="2450975"/>
          </a:xfrm>
        </p:spPr>
        <p:txBody>
          <a:bodyPr vert="horz" lIns="91440" tIns="45720" rIns="91440" bIns="45720" rtlCol="0" anchor="t">
            <a:normAutofit/>
          </a:bodyPr>
          <a:lstStyle/>
          <a:p>
            <a:pPr marL="0" indent="0">
              <a:lnSpc>
                <a:spcPct val="100000"/>
              </a:lnSpc>
              <a:buNone/>
            </a:pPr>
            <a:r>
              <a:rPr lang="en-GB" sz="2400" b="1" dirty="0">
                <a:solidFill>
                  <a:srgbClr val="71599B"/>
                </a:solidFill>
                <a:latin typeface="Century Gothic" panose="020B0502020202020204" pitchFamily="34" charset="0"/>
              </a:rPr>
              <a:t>Internet access</a:t>
            </a:r>
          </a:p>
          <a:p>
            <a:pPr marL="0" indent="0">
              <a:lnSpc>
                <a:spcPct val="100000"/>
              </a:lnSpc>
              <a:buNone/>
            </a:pPr>
            <a:r>
              <a:rPr lang="en-GB" sz="2400" b="1" dirty="0">
                <a:solidFill>
                  <a:srgbClr val="71599B"/>
                </a:solidFill>
                <a:latin typeface="Century Gothic" panose="020B0502020202020204" pitchFamily="34" charset="0"/>
              </a:rPr>
              <a:t>Apps and games</a:t>
            </a:r>
          </a:p>
          <a:p>
            <a:pPr marL="0" indent="0">
              <a:lnSpc>
                <a:spcPct val="100000"/>
              </a:lnSpc>
              <a:buNone/>
            </a:pPr>
            <a:r>
              <a:rPr lang="en-GB" sz="2400" b="1" dirty="0">
                <a:solidFill>
                  <a:srgbClr val="71599B"/>
                </a:solidFill>
                <a:latin typeface="Century Gothic" panose="020B0502020202020204" pitchFamily="34" charset="0"/>
              </a:rPr>
              <a:t>Connection any time</a:t>
            </a:r>
          </a:p>
          <a:p>
            <a:pPr marL="0" indent="0">
              <a:lnSpc>
                <a:spcPct val="100000"/>
              </a:lnSpc>
              <a:buNone/>
            </a:pPr>
            <a:r>
              <a:rPr lang="en-GB" sz="2400" b="1" dirty="0">
                <a:solidFill>
                  <a:srgbClr val="71599B"/>
                </a:solidFill>
                <a:latin typeface="Century Gothic" panose="020B0502020202020204" pitchFamily="34" charset="0"/>
              </a:rPr>
              <a:t>A range of parental controls</a:t>
            </a:r>
            <a:endParaRPr lang="en-GB" sz="2400" dirty="0">
              <a:latin typeface="Century Gothic" panose="020B0502020202020204" pitchFamily="34" charset="0"/>
            </a:endParaRPr>
          </a:p>
        </p:txBody>
      </p:sp>
      <p:sp>
        <p:nvSpPr>
          <p:cNvPr id="12" name="Content Placeholder 9">
            <a:extLst>
              <a:ext uri="{FF2B5EF4-FFF2-40B4-BE49-F238E27FC236}">
                <a16:creationId xmlns:a16="http://schemas.microsoft.com/office/drawing/2014/main" id="{1018B066-35A7-AB27-45C7-72A749692637}"/>
              </a:ext>
            </a:extLst>
          </p:cNvPr>
          <p:cNvSpPr txBox="1">
            <a:spLocks/>
          </p:cNvSpPr>
          <p:nvPr/>
        </p:nvSpPr>
        <p:spPr>
          <a:xfrm>
            <a:off x="4865086" y="3960049"/>
            <a:ext cx="4602763" cy="20064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sz="2400" b="1" dirty="0">
                <a:solidFill>
                  <a:srgbClr val="E59629"/>
                </a:solidFill>
                <a:latin typeface="Century Gothic" panose="020B0502020202020204" pitchFamily="34" charset="0"/>
              </a:rPr>
              <a:t>No internet access</a:t>
            </a:r>
          </a:p>
          <a:p>
            <a:pPr marL="0" indent="0" algn="r">
              <a:lnSpc>
                <a:spcPct val="100000"/>
              </a:lnSpc>
              <a:buNone/>
            </a:pPr>
            <a:r>
              <a:rPr lang="en-GB" sz="2400" b="1" dirty="0">
                <a:solidFill>
                  <a:srgbClr val="E59629"/>
                </a:solidFill>
                <a:latin typeface="Century Gothic" panose="020B0502020202020204" pitchFamily="34" charset="0"/>
              </a:rPr>
              <a:t>No (or few) apps and games</a:t>
            </a:r>
          </a:p>
          <a:p>
            <a:pPr marL="0" indent="0" algn="r">
              <a:lnSpc>
                <a:spcPct val="100000"/>
              </a:lnSpc>
              <a:buNone/>
            </a:pPr>
            <a:r>
              <a:rPr lang="en-GB" sz="2400" b="1" dirty="0">
                <a:solidFill>
                  <a:srgbClr val="E59629"/>
                </a:solidFill>
                <a:latin typeface="Century Gothic" panose="020B0502020202020204" pitchFamily="34" charset="0"/>
              </a:rPr>
              <a:t>Messages and calls any time</a:t>
            </a:r>
          </a:p>
          <a:p>
            <a:pPr marL="0" indent="0" algn="r">
              <a:lnSpc>
                <a:spcPct val="100000"/>
              </a:lnSpc>
              <a:buNone/>
            </a:pPr>
            <a:r>
              <a:rPr lang="en-GB" sz="2400" b="1" dirty="0">
                <a:solidFill>
                  <a:srgbClr val="E59629"/>
                </a:solidFill>
                <a:latin typeface="Century Gothic" panose="020B0502020202020204" pitchFamily="34" charset="0"/>
              </a:rPr>
              <a:t>Limited parental controls</a:t>
            </a:r>
            <a:endParaRPr lang="en-GB" sz="2400" dirty="0">
              <a:solidFill>
                <a:srgbClr val="E59629"/>
              </a:solidFill>
              <a:latin typeface="Century Gothic" panose="020B0502020202020204" pitchFamily="34" charset="0"/>
            </a:endParaRPr>
          </a:p>
        </p:txBody>
      </p:sp>
    </p:spTree>
    <p:extLst>
      <p:ext uri="{BB962C8B-B14F-4D97-AF65-F5344CB8AC3E}">
        <p14:creationId xmlns:p14="http://schemas.microsoft.com/office/powerpoint/2010/main" val="338814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107</TotalTime>
  <Words>3354</Words>
  <Application>Microsoft Office PowerPoint</Application>
  <PresentationFormat>Widescreen</PresentationFormat>
  <Paragraphs>249</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Calibri</vt:lpstr>
      <vt:lpstr>Century Gothic</vt:lpstr>
      <vt:lpstr>Montserrat</vt:lpstr>
      <vt:lpstr>Symbol</vt:lpstr>
      <vt:lpstr>Tw Cen MT</vt:lpstr>
      <vt:lpstr>Circuit</vt:lpstr>
      <vt:lpstr>PowerPoint Presentation</vt:lpstr>
      <vt:lpstr>Safeguarding team</vt:lpstr>
      <vt:lpstr>Online safety at sssc</vt:lpstr>
      <vt:lpstr>PowerPoint Presentation</vt:lpstr>
      <vt:lpstr>Pupil agreement</vt:lpstr>
      <vt:lpstr>The positives of being online…</vt:lpstr>
      <vt:lpstr>What they’re doing online…</vt:lpstr>
      <vt:lpstr>The potentially negative impacts…</vt:lpstr>
      <vt:lpstr>Smartphones or not?</vt:lpstr>
      <vt:lpstr>Types of harmful risks</vt:lpstr>
      <vt:lpstr>Dealing with inappropriate CONTACT</vt:lpstr>
      <vt:lpstr>Dealing with inappropriate CONTENT</vt:lpstr>
      <vt:lpstr>Dealing with inappropriate CONDUCT</vt:lpstr>
      <vt:lpstr>Dealing with inappropriate COMMERCE</vt:lpstr>
      <vt:lpstr>Risk is not harm</vt:lpstr>
      <vt:lpstr>Online bullying (cyberbullying)</vt:lpstr>
      <vt:lpstr>Spending too much time online</vt:lpstr>
      <vt:lpstr>Questions/support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Hardy</dc:creator>
  <cp:lastModifiedBy>Katy Hardy</cp:lastModifiedBy>
  <cp:revision>7</cp:revision>
  <dcterms:created xsi:type="dcterms:W3CDTF">2024-10-01T11:54:49Z</dcterms:created>
  <dcterms:modified xsi:type="dcterms:W3CDTF">2024-10-09T07:24:10Z</dcterms:modified>
</cp:coreProperties>
</file>